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89611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834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Software Architecture Visual Pack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502920" y="749808"/>
            <a:ext cx="10972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7280"/>
                </a:solidFill>
              </a:rPr>
              <a:t>Eight simple visuals to support software basics and low-latency discussions with project managers.</a:t>
            </a:r>
            <a:endParaRPr lang="en-US" sz="1050" dirty="0"/>
          </a:p>
        </p:txBody>
      </p:sp>
      <p:sp>
        <p:nvSpPr>
          <p:cNvPr id="4" name="Shape 2"/>
          <p:cNvSpPr/>
          <p:nvPr/>
        </p:nvSpPr>
        <p:spPr>
          <a:xfrm>
            <a:off x="502920" y="1024128"/>
            <a:ext cx="11064240" cy="0"/>
          </a:xfrm>
          <a:prstGeom prst="line">
            <a:avLst/>
          </a:prstGeom>
          <a:noFill/>
          <a:ln w="12700">
            <a:solidFill>
              <a:srgbClr val="2F75B5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685800" y="1371600"/>
            <a:ext cx="2560320" cy="1188720"/>
          </a:xfrm>
          <a:prstGeom prst="roundRect">
            <a:avLst>
              <a:gd name="adj" fmla="val 5385"/>
            </a:avLst>
          </a:prstGeom>
          <a:solidFill>
            <a:srgbClr val="F7FAFC"/>
          </a:solidFill>
          <a:ln w="12700">
            <a:solidFill>
              <a:srgbClr val="C9D5E2"/>
            </a:solidFill>
            <a:prstDash val="solid"/>
          </a:ln>
          <a:effectLst>
            <a:outerShdw sx="100000" sy="100000" kx="0" ky="0" algn="bl" rotWithShape="0" blurRad="12700" dist="6350" dir="270000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04088" y="1389888"/>
            <a:ext cx="2523744" cy="347472"/>
          </a:xfrm>
          <a:prstGeom prst="roundRect">
            <a:avLst>
              <a:gd name="adj" fmla="val 13158"/>
            </a:avLst>
          </a:prstGeom>
          <a:solidFill>
            <a:srgbClr val="EAF1F7"/>
          </a:solidFill>
          <a:ln w="12700">
            <a:solidFill>
              <a:srgbClr val="EAF1F7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95528" y="1444752"/>
            <a:ext cx="2340864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8344A"/>
                </a:solidFill>
              </a:rPr>
              <a:t>What PMs need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795528" y="1828800"/>
            <a:ext cx="2340864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2B2B2B"/>
                </a:solidFill>
              </a:rPr>
              <a:t>Enough technical literacy to ask strong questions about design, ownership, risk, environments, testing and operations.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3474720" y="1371600"/>
            <a:ext cx="2560320" cy="1188720"/>
          </a:xfrm>
          <a:prstGeom prst="roundRect">
            <a:avLst>
              <a:gd name="adj" fmla="val 5385"/>
            </a:avLst>
          </a:prstGeom>
          <a:solidFill>
            <a:srgbClr val="F7FAFC"/>
          </a:solidFill>
          <a:ln w="12700">
            <a:solidFill>
              <a:srgbClr val="C9D5E2"/>
            </a:solidFill>
            <a:prstDash val="solid"/>
          </a:ln>
          <a:effectLst>
            <a:outerShdw sx="100000" sy="100000" kx="0" ky="0" algn="bl" rotWithShape="0" blurRad="12700" dist="6350" dir="270000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493008" y="1389888"/>
            <a:ext cx="2523744" cy="347472"/>
          </a:xfrm>
          <a:prstGeom prst="roundRect">
            <a:avLst>
              <a:gd name="adj" fmla="val 13158"/>
            </a:avLst>
          </a:prstGeom>
          <a:solidFill>
            <a:srgbClr val="EAF1F7"/>
          </a:solidFill>
          <a:ln w="12700">
            <a:solidFill>
              <a:srgbClr val="EAF1F7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584448" y="1444752"/>
            <a:ext cx="2340864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8344A"/>
                </a:solidFill>
              </a:rPr>
              <a:t>What this pack does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584448" y="1828800"/>
            <a:ext cx="2340864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2B2B2B"/>
                </a:solidFill>
              </a:rPr>
              <a:t>Turns abstract terms like stack, runtime, API, container and low-latency path into practical diagrams.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263640" y="1371600"/>
            <a:ext cx="2560320" cy="1188720"/>
          </a:xfrm>
          <a:prstGeom prst="roundRect">
            <a:avLst>
              <a:gd name="adj" fmla="val 5385"/>
            </a:avLst>
          </a:prstGeom>
          <a:solidFill>
            <a:srgbClr val="F7FAFC"/>
          </a:solidFill>
          <a:ln w="12700">
            <a:solidFill>
              <a:srgbClr val="C9D5E2"/>
            </a:solidFill>
            <a:prstDash val="solid"/>
          </a:ln>
          <a:effectLst>
            <a:outerShdw sx="100000" sy="100000" kx="0" ky="0" algn="bl" rotWithShape="0" blurRad="12700" dist="6350" dir="2700000">
              <a:srgbClr val="000000">
                <a:alpha val="10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6281928" y="1389888"/>
            <a:ext cx="2523744" cy="347472"/>
          </a:xfrm>
          <a:prstGeom prst="roundRect">
            <a:avLst>
              <a:gd name="adj" fmla="val 13158"/>
            </a:avLst>
          </a:prstGeom>
          <a:solidFill>
            <a:srgbClr val="EAF1F7"/>
          </a:solidFill>
          <a:ln w="12700">
            <a:solidFill>
              <a:srgbClr val="EAF1F7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373368" y="1444752"/>
            <a:ext cx="2340864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8344A"/>
                </a:solidFill>
              </a:rPr>
              <a:t>How to use it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373368" y="1828800"/>
            <a:ext cx="2340864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2B2B2B"/>
                </a:solidFill>
              </a:rPr>
              <a:t>Drop these visuals into masterclasses, workshops, RAID reviews and delivery briefings.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1005840" y="3017520"/>
            <a:ext cx="4754880" cy="2011680"/>
          </a:xfrm>
          <a:prstGeom prst="roundRect">
            <a:avLst>
              <a:gd name="adj" fmla="val 3182"/>
            </a:avLst>
          </a:prstGeom>
          <a:solidFill>
            <a:srgbClr val="F7FAFC"/>
          </a:solidFill>
          <a:ln w="12700">
            <a:solidFill>
              <a:srgbClr val="C9D5E2"/>
            </a:solidFill>
            <a:prstDash val="solid"/>
          </a:ln>
          <a:effectLst>
            <a:outerShdw sx="100000" sy="100000" kx="0" ky="0" algn="bl" rotWithShape="0" blurRad="12700" dist="6350" dir="2700000">
              <a:srgbClr val="000000">
                <a:alpha val="10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1024128" y="3035808"/>
            <a:ext cx="4718304" cy="347472"/>
          </a:xfrm>
          <a:prstGeom prst="roundRect">
            <a:avLst>
              <a:gd name="adj" fmla="val 13158"/>
            </a:avLst>
          </a:prstGeom>
          <a:solidFill>
            <a:srgbClr val="EAF1F7"/>
          </a:solidFill>
          <a:ln w="12700">
            <a:solidFill>
              <a:srgbClr val="EAF1F7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1115568" y="3090672"/>
            <a:ext cx="4535424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8344A"/>
                </a:solidFill>
              </a:rPr>
              <a:t>Suggested sequence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1115568" y="3474720"/>
            <a:ext cx="453542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2B2B2B"/>
                </a:solidFill>
              </a:rPr>
              <a:t>1. What software is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2B2B2B"/>
                </a:solidFill>
              </a:rPr>
              <a:t>2. How a request flows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2B2B2B"/>
                </a:solidFill>
              </a:rPr>
              <a:t>3. Where code runs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2B2B2B"/>
                </a:solidFill>
              </a:rPr>
              <a:t>4. Environments and release path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2B2B2B"/>
                </a:solidFill>
              </a:rPr>
              <a:t>5. How low-latency changes the design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6126480" y="3017520"/>
            <a:ext cx="4754880" cy="2011680"/>
          </a:xfrm>
          <a:prstGeom prst="roundRect">
            <a:avLst>
              <a:gd name="adj" fmla="val 3182"/>
            </a:avLst>
          </a:prstGeom>
          <a:solidFill>
            <a:srgbClr val="F7FAFC"/>
          </a:solidFill>
          <a:ln w="12700">
            <a:solidFill>
              <a:srgbClr val="C9D5E2"/>
            </a:solidFill>
            <a:prstDash val="solid"/>
          </a:ln>
          <a:effectLst>
            <a:outerShdw sx="100000" sy="100000" kx="0" ky="0" algn="bl" rotWithShape="0" blurRad="12700" dist="6350" dir="2700000">
              <a:srgbClr val="000000">
                <a:alpha val="10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6144768" y="3035808"/>
            <a:ext cx="4718304" cy="347472"/>
          </a:xfrm>
          <a:prstGeom prst="roundRect">
            <a:avLst>
              <a:gd name="adj" fmla="val 13158"/>
            </a:avLst>
          </a:prstGeom>
          <a:solidFill>
            <a:srgbClr val="EAF1F7"/>
          </a:solidFill>
          <a:ln w="12700">
            <a:solidFill>
              <a:srgbClr val="EAF1F7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236208" y="3090672"/>
            <a:ext cx="4535424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8344A"/>
                </a:solidFill>
              </a:rPr>
              <a:t>Facilitator prompt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6236208" y="3474720"/>
            <a:ext cx="453542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2B2B2B"/>
                </a:solidFill>
              </a:rPr>
              <a:t>For each visual, ask: what runs where, who owns it, what could fail, what needs testing, and what evidence would you want before sign-off?</a:t>
            </a:r>
            <a:endParaRPr lang="en-US" sz="1050" dirty="0"/>
          </a:p>
        </p:txBody>
      </p:sp>
      <p:sp>
        <p:nvSpPr>
          <p:cNvPr id="25" name="Text 23"/>
          <p:cNvSpPr/>
          <p:nvPr/>
        </p:nvSpPr>
        <p:spPr>
          <a:xfrm>
            <a:off x="502920" y="6446520"/>
            <a:ext cx="3657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7A7A7A"/>
                </a:solidFill>
              </a:rPr>
              <a:t>Software PM support pack  |  Architecture visual 1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89611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834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Visual 1 — The software stack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502920" y="749808"/>
            <a:ext cx="10972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7280"/>
                </a:solidFill>
              </a:rPr>
              <a:t>A simple layered view from user need down to infrastructure.</a:t>
            </a:r>
            <a:endParaRPr lang="en-US" sz="1050" dirty="0"/>
          </a:p>
        </p:txBody>
      </p:sp>
      <p:sp>
        <p:nvSpPr>
          <p:cNvPr id="4" name="Shape 2"/>
          <p:cNvSpPr/>
          <p:nvPr/>
        </p:nvSpPr>
        <p:spPr>
          <a:xfrm>
            <a:off x="502920" y="1024128"/>
            <a:ext cx="11064240" cy="0"/>
          </a:xfrm>
          <a:prstGeom prst="line">
            <a:avLst/>
          </a:prstGeom>
          <a:noFill/>
          <a:ln w="12700">
            <a:solidFill>
              <a:srgbClr val="2F75B5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280160" y="1371600"/>
            <a:ext cx="5669280" cy="640080"/>
          </a:xfrm>
          <a:prstGeom prst="roundRect">
            <a:avLst>
              <a:gd name="adj" fmla="val 7143"/>
            </a:avLst>
          </a:prstGeom>
          <a:solidFill>
            <a:srgbClr val="EAF1F7"/>
          </a:solidFill>
          <a:ln w="12700">
            <a:solidFill>
              <a:srgbClr val="C9D5E2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508760" y="1499616"/>
            <a:ext cx="219456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8344A"/>
                </a:solidFill>
              </a:rPr>
              <a:t>Business process / user outcome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3749040" y="1499616"/>
            <a:ext cx="288036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B2B2B"/>
                </a:solidFill>
              </a:rPr>
              <a:t>The reason the system exists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1280160" y="2121408"/>
            <a:ext cx="5669280" cy="640080"/>
          </a:xfrm>
          <a:prstGeom prst="roundRect">
            <a:avLst>
              <a:gd name="adj" fmla="val 7143"/>
            </a:avLst>
          </a:prstGeom>
          <a:solidFill>
            <a:srgbClr val="F7FAFC"/>
          </a:solidFill>
          <a:ln w="12700">
            <a:solidFill>
              <a:srgbClr val="C9D5E2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508760" y="2249424"/>
            <a:ext cx="219456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8344A"/>
                </a:solidFill>
              </a:rPr>
              <a:t>Application logic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2249424"/>
            <a:ext cx="288036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B2B2B"/>
                </a:solidFill>
              </a:rPr>
              <a:t>The rules, workflows and decisions encoded in software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1280160" y="2871216"/>
            <a:ext cx="5669280" cy="640080"/>
          </a:xfrm>
          <a:prstGeom prst="roundRect">
            <a:avLst>
              <a:gd name="adj" fmla="val 7143"/>
            </a:avLst>
          </a:prstGeom>
          <a:solidFill>
            <a:srgbClr val="EAF1F7"/>
          </a:solidFill>
          <a:ln w="12700">
            <a:solidFill>
              <a:srgbClr val="C9D5E2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508760" y="2999232"/>
            <a:ext cx="219456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8344A"/>
                </a:solidFill>
              </a:rPr>
              <a:t>Frameworks and libraries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3749040" y="2999232"/>
            <a:ext cx="288036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B2B2B"/>
                </a:solidFill>
              </a:rPr>
              <a:t>Reusable building blocks used by the application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1280160" y="3621024"/>
            <a:ext cx="5669280" cy="640080"/>
          </a:xfrm>
          <a:prstGeom prst="roundRect">
            <a:avLst>
              <a:gd name="adj" fmla="val 7143"/>
            </a:avLst>
          </a:prstGeom>
          <a:solidFill>
            <a:srgbClr val="F7FAFC"/>
          </a:solidFill>
          <a:ln w="12700">
            <a:solidFill>
              <a:srgbClr val="C9D5E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1508760" y="3749040"/>
            <a:ext cx="219456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8344A"/>
                </a:solidFill>
              </a:rPr>
              <a:t>Runtime and operating system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749040" y="3749040"/>
            <a:ext cx="288036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B2B2B"/>
                </a:solidFill>
              </a:rPr>
              <a:t>What executes the code and manages memory, files and networking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1280160" y="4370832"/>
            <a:ext cx="5669280" cy="640080"/>
          </a:xfrm>
          <a:prstGeom prst="roundRect">
            <a:avLst>
              <a:gd name="adj" fmla="val 7143"/>
            </a:avLst>
          </a:prstGeom>
          <a:solidFill>
            <a:srgbClr val="EAF1F7"/>
          </a:solidFill>
          <a:ln w="12700">
            <a:solidFill>
              <a:srgbClr val="C9D5E2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1508760" y="4498848"/>
            <a:ext cx="219456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8344A"/>
                </a:solidFill>
              </a:rPr>
              <a:t>Infrastructure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3749040" y="4498848"/>
            <a:ext cx="288036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B2B2B"/>
                </a:solidFill>
              </a:rPr>
              <a:t>Servers, cloud resources, containers, storage and networks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7498080" y="1554480"/>
            <a:ext cx="3657600" cy="3017520"/>
          </a:xfrm>
          <a:prstGeom prst="roundRect">
            <a:avLst>
              <a:gd name="adj" fmla="val 2121"/>
            </a:avLst>
          </a:prstGeom>
          <a:solidFill>
            <a:srgbClr val="F7FAFC"/>
          </a:solidFill>
          <a:ln w="12700">
            <a:solidFill>
              <a:srgbClr val="C9D5E2"/>
            </a:solidFill>
            <a:prstDash val="solid"/>
          </a:ln>
          <a:effectLst>
            <a:outerShdw sx="100000" sy="100000" kx="0" ky="0" algn="bl" rotWithShape="0" blurRad="12700" dist="6350" dir="2700000">
              <a:srgbClr val="000000">
                <a:alpha val="10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7516368" y="1572768"/>
            <a:ext cx="3621024" cy="347472"/>
          </a:xfrm>
          <a:prstGeom prst="roundRect">
            <a:avLst>
              <a:gd name="adj" fmla="val 13158"/>
            </a:avLst>
          </a:prstGeom>
          <a:solidFill>
            <a:srgbClr val="EAF1F7"/>
          </a:solidFill>
          <a:ln w="12700">
            <a:solidFill>
              <a:srgbClr val="EAF1F7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7607808" y="1627632"/>
            <a:ext cx="3438144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8344A"/>
                </a:solidFill>
              </a:rPr>
              <a:t>PM takeaway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7607808" y="2011680"/>
            <a:ext cx="3438144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2B2B2B"/>
                </a:solidFill>
              </a:rPr>
              <a:t>The “stack” is not just a programming language. It is the full combination of code, tooling, runtime, infrastructure and operational controls that make the service work.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7498080" y="4754880"/>
            <a:ext cx="3657600" cy="1005840"/>
          </a:xfrm>
          <a:prstGeom prst="roundRect">
            <a:avLst>
              <a:gd name="adj" fmla="val 6364"/>
            </a:avLst>
          </a:prstGeom>
          <a:solidFill>
            <a:srgbClr val="F7FAFC"/>
          </a:solidFill>
          <a:ln w="12700">
            <a:solidFill>
              <a:srgbClr val="C9D5E2"/>
            </a:solidFill>
            <a:prstDash val="solid"/>
          </a:ln>
          <a:effectLst>
            <a:outerShdw sx="100000" sy="100000" kx="0" ky="0" algn="bl" rotWithShape="0" blurRad="12700" dist="6350" dir="2700000">
              <a:srgbClr val="000000">
                <a:alpha val="10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7516368" y="4773168"/>
            <a:ext cx="3621024" cy="347472"/>
          </a:xfrm>
          <a:prstGeom prst="roundRect">
            <a:avLst>
              <a:gd name="adj" fmla="val 13158"/>
            </a:avLst>
          </a:prstGeom>
          <a:solidFill>
            <a:srgbClr val="EAF1F7"/>
          </a:solidFill>
          <a:ln w="12700">
            <a:solidFill>
              <a:srgbClr val="EAF1F7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7607808" y="4828032"/>
            <a:ext cx="3438144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8344A"/>
                </a:solidFill>
              </a:rPr>
              <a:t>Ask this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7607808" y="5212080"/>
            <a:ext cx="3438144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2B2B2B"/>
                </a:solidFill>
              </a:rPr>
              <a:t>Which layer is changing in this project, and which teams own the adjacent layers?</a:t>
            </a:r>
            <a:endParaRPr lang="en-US" sz="1050" dirty="0"/>
          </a:p>
        </p:txBody>
      </p:sp>
      <p:sp>
        <p:nvSpPr>
          <p:cNvPr id="28" name="Text 26"/>
          <p:cNvSpPr/>
          <p:nvPr/>
        </p:nvSpPr>
        <p:spPr>
          <a:xfrm>
            <a:off x="502920" y="6446520"/>
            <a:ext cx="3657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7A7A7A"/>
                </a:solidFill>
              </a:rPr>
              <a:t>Software PM support pack  |  Architecture visual 2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89611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834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Visual 2 — How code becomes system behaviour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502920" y="749808"/>
            <a:ext cx="10972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7280"/>
                </a:solidFill>
              </a:rPr>
              <a:t>From user action to application response.</a:t>
            </a:r>
            <a:endParaRPr lang="en-US" sz="1050" dirty="0"/>
          </a:p>
        </p:txBody>
      </p:sp>
      <p:sp>
        <p:nvSpPr>
          <p:cNvPr id="4" name="Shape 2"/>
          <p:cNvSpPr/>
          <p:nvPr/>
        </p:nvSpPr>
        <p:spPr>
          <a:xfrm>
            <a:off x="502920" y="1024128"/>
            <a:ext cx="11064240" cy="0"/>
          </a:xfrm>
          <a:prstGeom prst="line">
            <a:avLst/>
          </a:prstGeom>
          <a:noFill/>
          <a:ln w="12700">
            <a:solidFill>
              <a:srgbClr val="2F75B5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640080" y="2011680"/>
            <a:ext cx="1188720" cy="1005840"/>
          </a:xfrm>
          <a:prstGeom prst="roundRect">
            <a:avLst>
              <a:gd name="adj" fmla="val 6364"/>
            </a:avLst>
          </a:prstGeom>
          <a:solidFill>
            <a:srgbClr val="DDEFE2"/>
          </a:solidFill>
          <a:ln w="12700">
            <a:solidFill>
              <a:srgbClr val="C9D5E2"/>
            </a:solidFill>
            <a:prstDash val="solid"/>
          </a:ln>
          <a:effectLst>
            <a:outerShdw sx="100000" sy="100000" kx="0" ky="0" algn="bl" rotWithShape="0" blurRad="12700" dist="6350" dir="270000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658368" y="2029968"/>
            <a:ext cx="1152144" cy="347472"/>
          </a:xfrm>
          <a:prstGeom prst="roundRect">
            <a:avLst>
              <a:gd name="adj" fmla="val 13158"/>
            </a:avLst>
          </a:prstGeom>
          <a:solidFill>
            <a:srgbClr val="CFE7D3"/>
          </a:solidFill>
          <a:ln w="12700">
            <a:solidFill>
              <a:srgbClr val="CFE7D3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49808" y="2084832"/>
            <a:ext cx="969264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8344A"/>
                </a:solidFill>
              </a:rPr>
              <a:t>User action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749808" y="2468880"/>
            <a:ext cx="969264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1783080" y="2359152"/>
            <a:ext cx="502920" cy="256032"/>
          </a:xfrm>
          <a:prstGeom prst="chevron">
            <a:avLst/>
          </a:prstGeom>
          <a:solidFill>
            <a:srgbClr val="D9E8F5"/>
          </a:solidFill>
          <a:ln w="12700">
            <a:solidFill>
              <a:srgbClr val="B7CCE3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965960" y="2011680"/>
            <a:ext cx="1188720" cy="1005840"/>
          </a:xfrm>
          <a:prstGeom prst="roundRect">
            <a:avLst>
              <a:gd name="adj" fmla="val 6364"/>
            </a:avLst>
          </a:prstGeom>
          <a:solidFill>
            <a:srgbClr val="F7FAFC"/>
          </a:solidFill>
          <a:ln w="12700">
            <a:solidFill>
              <a:srgbClr val="C9D5E2"/>
            </a:solidFill>
            <a:prstDash val="solid"/>
          </a:ln>
          <a:effectLst>
            <a:outerShdw sx="100000" sy="100000" kx="0" ky="0" algn="bl" rotWithShape="0" blurRad="12700" dist="6350" dir="2700000">
              <a:srgbClr val="000000">
                <a:alpha val="1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1984248" y="2029968"/>
            <a:ext cx="1152144" cy="347472"/>
          </a:xfrm>
          <a:prstGeom prst="roundRect">
            <a:avLst>
              <a:gd name="adj" fmla="val 13158"/>
            </a:avLst>
          </a:prstGeom>
          <a:solidFill>
            <a:srgbClr val="EAF1F7"/>
          </a:solidFill>
          <a:ln w="12700">
            <a:solidFill>
              <a:srgbClr val="EAF1F7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075688" y="2084832"/>
            <a:ext cx="969264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8344A"/>
                </a:solidFill>
              </a:rPr>
              <a:t>Frontend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2075688" y="2468880"/>
            <a:ext cx="969264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3108960" y="2359152"/>
            <a:ext cx="502920" cy="256032"/>
          </a:xfrm>
          <a:prstGeom prst="chevron">
            <a:avLst/>
          </a:prstGeom>
          <a:solidFill>
            <a:srgbClr val="D9E8F5"/>
          </a:solidFill>
          <a:ln w="12700">
            <a:solidFill>
              <a:srgbClr val="B7CCE3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3337560" y="2011680"/>
            <a:ext cx="1188720" cy="1005840"/>
          </a:xfrm>
          <a:prstGeom prst="roundRect">
            <a:avLst>
              <a:gd name="adj" fmla="val 6364"/>
            </a:avLst>
          </a:prstGeom>
          <a:solidFill>
            <a:srgbClr val="F7FAFC"/>
          </a:solidFill>
          <a:ln w="12700">
            <a:solidFill>
              <a:srgbClr val="C9D5E2"/>
            </a:solidFill>
            <a:prstDash val="solid"/>
          </a:ln>
          <a:effectLst>
            <a:outerShdw sx="100000" sy="100000" kx="0" ky="0" algn="bl" rotWithShape="0" blurRad="12700" dist="6350" dir="2700000">
              <a:srgbClr val="000000">
                <a:alpha val="10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3355848" y="2029968"/>
            <a:ext cx="1152144" cy="347472"/>
          </a:xfrm>
          <a:prstGeom prst="roundRect">
            <a:avLst>
              <a:gd name="adj" fmla="val 13158"/>
            </a:avLst>
          </a:prstGeom>
          <a:solidFill>
            <a:srgbClr val="EAF1F7"/>
          </a:solidFill>
          <a:ln w="12700">
            <a:solidFill>
              <a:srgbClr val="EAF1F7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447288" y="2084832"/>
            <a:ext cx="969264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8344A"/>
                </a:solidFill>
              </a:rPr>
              <a:t>API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447288" y="2468880"/>
            <a:ext cx="969264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4480560" y="2359152"/>
            <a:ext cx="502920" cy="256032"/>
          </a:xfrm>
          <a:prstGeom prst="chevron">
            <a:avLst/>
          </a:prstGeom>
          <a:solidFill>
            <a:srgbClr val="D9E8F5"/>
          </a:solidFill>
          <a:ln w="12700">
            <a:solidFill>
              <a:srgbClr val="B7CCE3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800600" y="2011680"/>
            <a:ext cx="1188720" cy="1005840"/>
          </a:xfrm>
          <a:prstGeom prst="roundRect">
            <a:avLst>
              <a:gd name="adj" fmla="val 6364"/>
            </a:avLst>
          </a:prstGeom>
          <a:solidFill>
            <a:srgbClr val="F7FAFC"/>
          </a:solidFill>
          <a:ln w="12700">
            <a:solidFill>
              <a:srgbClr val="C9D5E2"/>
            </a:solidFill>
            <a:prstDash val="solid"/>
          </a:ln>
          <a:effectLst>
            <a:outerShdw sx="100000" sy="100000" kx="0" ky="0" algn="bl" rotWithShape="0" blurRad="12700" dist="6350" dir="2700000">
              <a:srgbClr val="000000">
                <a:alpha val="10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4818888" y="2029968"/>
            <a:ext cx="1152144" cy="347472"/>
          </a:xfrm>
          <a:prstGeom prst="roundRect">
            <a:avLst>
              <a:gd name="adj" fmla="val 13158"/>
            </a:avLst>
          </a:prstGeom>
          <a:solidFill>
            <a:srgbClr val="EAF1F7"/>
          </a:solidFill>
          <a:ln w="12700">
            <a:solidFill>
              <a:srgbClr val="EAF1F7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910328" y="2084832"/>
            <a:ext cx="969264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8344A"/>
                </a:solidFill>
              </a:rPr>
              <a:t>Service logic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910328" y="2468880"/>
            <a:ext cx="969264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5943600" y="2359152"/>
            <a:ext cx="502920" cy="256032"/>
          </a:xfrm>
          <a:prstGeom prst="chevron">
            <a:avLst/>
          </a:prstGeom>
          <a:solidFill>
            <a:srgbClr val="D9E8F5"/>
          </a:solidFill>
          <a:ln w="12700">
            <a:solidFill>
              <a:srgbClr val="B7CCE3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492240" y="2011680"/>
            <a:ext cx="1463040" cy="1005840"/>
          </a:xfrm>
          <a:prstGeom prst="roundRect">
            <a:avLst>
              <a:gd name="adj" fmla="val 6364"/>
            </a:avLst>
          </a:prstGeom>
          <a:solidFill>
            <a:srgbClr val="F7FAFC"/>
          </a:solidFill>
          <a:ln w="12700">
            <a:solidFill>
              <a:srgbClr val="C9D5E2"/>
            </a:solidFill>
            <a:prstDash val="solid"/>
          </a:ln>
          <a:effectLst>
            <a:outerShdw sx="100000" sy="100000" kx="0" ky="0" algn="bl" rotWithShape="0" blurRad="12700" dist="6350" dir="2700000">
              <a:srgbClr val="000000">
                <a:alpha val="1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6510528" y="2029968"/>
            <a:ext cx="1426464" cy="347472"/>
          </a:xfrm>
          <a:prstGeom prst="roundRect">
            <a:avLst>
              <a:gd name="adj" fmla="val 13158"/>
            </a:avLst>
          </a:prstGeom>
          <a:solidFill>
            <a:srgbClr val="EAF1F7"/>
          </a:solidFill>
          <a:ln w="12700">
            <a:solidFill>
              <a:srgbClr val="EAF1F7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601968" y="2084832"/>
            <a:ext cx="1243584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8344A"/>
                </a:solidFill>
              </a:rPr>
              <a:t>Data store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6601968" y="2468880"/>
            <a:ext cx="1243584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7635240" y="2359152"/>
            <a:ext cx="502920" cy="256032"/>
          </a:xfrm>
          <a:prstGeom prst="chevron">
            <a:avLst/>
          </a:prstGeom>
          <a:solidFill>
            <a:srgbClr val="D9E8F5"/>
          </a:solidFill>
          <a:ln w="12700">
            <a:solidFill>
              <a:srgbClr val="B7CCE3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8321040" y="2011680"/>
            <a:ext cx="1188720" cy="1005840"/>
          </a:xfrm>
          <a:prstGeom prst="roundRect">
            <a:avLst>
              <a:gd name="adj" fmla="val 6364"/>
            </a:avLst>
          </a:prstGeom>
          <a:solidFill>
            <a:srgbClr val="F7FAFC"/>
          </a:solidFill>
          <a:ln w="12700">
            <a:solidFill>
              <a:srgbClr val="C9D5E2"/>
            </a:solidFill>
            <a:prstDash val="solid"/>
          </a:ln>
          <a:effectLst>
            <a:outerShdw sx="100000" sy="100000" kx="0" ky="0" algn="bl" rotWithShape="0" blurRad="12700" dist="6350" dir="2700000">
              <a:srgbClr val="000000">
                <a:alpha val="10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8339328" y="2029968"/>
            <a:ext cx="1152144" cy="347472"/>
          </a:xfrm>
          <a:prstGeom prst="roundRect">
            <a:avLst>
              <a:gd name="adj" fmla="val 13158"/>
            </a:avLst>
          </a:prstGeom>
          <a:solidFill>
            <a:srgbClr val="EAF1F7"/>
          </a:solidFill>
          <a:ln w="12700">
            <a:solidFill>
              <a:srgbClr val="EAF1F7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8430768" y="2084832"/>
            <a:ext cx="969264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8344A"/>
                </a:solidFill>
              </a:rPr>
              <a:t>Response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8430768" y="2468880"/>
            <a:ext cx="969264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endParaRPr lang="en-US" sz="1050" dirty="0"/>
          </a:p>
        </p:txBody>
      </p:sp>
      <p:sp>
        <p:nvSpPr>
          <p:cNvPr id="34" name="Text 32"/>
          <p:cNvSpPr/>
          <p:nvPr/>
        </p:nvSpPr>
        <p:spPr>
          <a:xfrm>
            <a:off x="822960" y="3657600"/>
            <a:ext cx="10424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2B2B2B"/>
                </a:solidFill>
              </a:rPr>
              <a:t>A user clicks a button or a market event arrives. The request travels through interfaces and logic before data is read or written. The system then returns a result, acknowledgement or next action.</a:t>
            </a:r>
            <a:endParaRPr lang="en-US" sz="1200" dirty="0"/>
          </a:p>
        </p:txBody>
      </p:sp>
      <p:sp>
        <p:nvSpPr>
          <p:cNvPr id="35" name="Shape 33"/>
          <p:cNvSpPr/>
          <p:nvPr/>
        </p:nvSpPr>
        <p:spPr>
          <a:xfrm>
            <a:off x="914400" y="4572000"/>
            <a:ext cx="4754880" cy="1280160"/>
          </a:xfrm>
          <a:prstGeom prst="roundRect">
            <a:avLst>
              <a:gd name="adj" fmla="val 5000"/>
            </a:avLst>
          </a:prstGeom>
          <a:solidFill>
            <a:srgbClr val="F7FAFC"/>
          </a:solidFill>
          <a:ln w="12700">
            <a:solidFill>
              <a:srgbClr val="C9D5E2"/>
            </a:solidFill>
            <a:prstDash val="solid"/>
          </a:ln>
          <a:effectLst>
            <a:outerShdw sx="100000" sy="100000" kx="0" ky="0" algn="bl" rotWithShape="0" blurRad="12700" dist="6350" dir="2700000">
              <a:srgbClr val="000000">
                <a:alpha val="10000"/>
              </a:srgbClr>
            </a:outerShdw>
          </a:effectLst>
        </p:spPr>
      </p:sp>
      <p:sp>
        <p:nvSpPr>
          <p:cNvPr id="36" name="Shape 34"/>
          <p:cNvSpPr/>
          <p:nvPr/>
        </p:nvSpPr>
        <p:spPr>
          <a:xfrm>
            <a:off x="932688" y="4590288"/>
            <a:ext cx="4718304" cy="347472"/>
          </a:xfrm>
          <a:prstGeom prst="roundRect">
            <a:avLst>
              <a:gd name="adj" fmla="val 13158"/>
            </a:avLst>
          </a:prstGeom>
          <a:solidFill>
            <a:srgbClr val="EAF1F7"/>
          </a:solidFill>
          <a:ln w="12700">
            <a:solidFill>
              <a:srgbClr val="EAF1F7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1024128" y="4645152"/>
            <a:ext cx="4535424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8344A"/>
                </a:solidFill>
              </a:rPr>
              <a:t>What can go wrong</a:t>
            </a:r>
            <a:endParaRPr lang="en-US" sz="1200" dirty="0"/>
          </a:p>
        </p:txBody>
      </p:sp>
      <p:sp>
        <p:nvSpPr>
          <p:cNvPr id="38" name="Text 36"/>
          <p:cNvSpPr/>
          <p:nvPr/>
        </p:nvSpPr>
        <p:spPr>
          <a:xfrm>
            <a:off x="1024128" y="5029200"/>
            <a:ext cx="4535424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2B2B2B"/>
                </a:solidFill>
              </a:rPr>
              <a:t>Slow interfaces, bad validation, hidden dependencies, overloaded services, poor error handling, inconsistent data or missing observability.</a:t>
            </a:r>
            <a:endParaRPr lang="en-US" sz="1050" dirty="0"/>
          </a:p>
        </p:txBody>
      </p:sp>
      <p:sp>
        <p:nvSpPr>
          <p:cNvPr id="39" name="Shape 37"/>
          <p:cNvSpPr/>
          <p:nvPr/>
        </p:nvSpPr>
        <p:spPr>
          <a:xfrm>
            <a:off x="5943600" y="4572000"/>
            <a:ext cx="4754880" cy="1280160"/>
          </a:xfrm>
          <a:prstGeom prst="roundRect">
            <a:avLst>
              <a:gd name="adj" fmla="val 5000"/>
            </a:avLst>
          </a:prstGeom>
          <a:solidFill>
            <a:srgbClr val="F7FAFC"/>
          </a:solidFill>
          <a:ln w="12700">
            <a:solidFill>
              <a:srgbClr val="C9D5E2"/>
            </a:solidFill>
            <a:prstDash val="solid"/>
          </a:ln>
          <a:effectLst>
            <a:outerShdw sx="100000" sy="100000" kx="0" ky="0" algn="bl" rotWithShape="0" blurRad="12700" dist="6350" dir="2700000">
              <a:srgbClr val="000000">
                <a:alpha val="10000"/>
              </a:srgbClr>
            </a:outerShdw>
          </a:effectLst>
        </p:spPr>
      </p:sp>
      <p:sp>
        <p:nvSpPr>
          <p:cNvPr id="40" name="Shape 38"/>
          <p:cNvSpPr/>
          <p:nvPr/>
        </p:nvSpPr>
        <p:spPr>
          <a:xfrm>
            <a:off x="5961888" y="4590288"/>
            <a:ext cx="4718304" cy="347472"/>
          </a:xfrm>
          <a:prstGeom prst="roundRect">
            <a:avLst>
              <a:gd name="adj" fmla="val 13158"/>
            </a:avLst>
          </a:prstGeom>
          <a:solidFill>
            <a:srgbClr val="EAF1F7"/>
          </a:solidFill>
          <a:ln w="12700">
            <a:solidFill>
              <a:srgbClr val="EAF1F7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6053328" y="4645152"/>
            <a:ext cx="4535424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8344A"/>
                </a:solidFill>
              </a:rPr>
              <a:t>PM takeaway</a:t>
            </a:r>
            <a:endParaRPr lang="en-US" sz="1200" dirty="0"/>
          </a:p>
        </p:txBody>
      </p:sp>
      <p:sp>
        <p:nvSpPr>
          <p:cNvPr id="42" name="Text 40"/>
          <p:cNvSpPr/>
          <p:nvPr/>
        </p:nvSpPr>
        <p:spPr>
          <a:xfrm>
            <a:off x="6053328" y="5029200"/>
            <a:ext cx="4535424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2B2B2B"/>
                </a:solidFill>
              </a:rPr>
              <a:t>A feature is really a chain of components. Delivery risk often sits at the hand-offs between them, not only inside one team’s code.</a:t>
            </a:r>
            <a:endParaRPr lang="en-US" sz="1050" dirty="0"/>
          </a:p>
        </p:txBody>
      </p:sp>
      <p:sp>
        <p:nvSpPr>
          <p:cNvPr id="43" name="Text 41"/>
          <p:cNvSpPr/>
          <p:nvPr/>
        </p:nvSpPr>
        <p:spPr>
          <a:xfrm>
            <a:off x="502920" y="6446520"/>
            <a:ext cx="3657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7A7A7A"/>
                </a:solidFill>
              </a:rPr>
              <a:t>Software PM support pack  |  Architecture visual 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89611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834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Visual 3 — Where code runs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502920" y="749808"/>
            <a:ext cx="10972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7280"/>
                </a:solidFill>
              </a:rPr>
              <a:t>Different runtime locations change latency, control, cost and support.</a:t>
            </a:r>
            <a:endParaRPr lang="en-US" sz="1050" dirty="0"/>
          </a:p>
        </p:txBody>
      </p:sp>
      <p:sp>
        <p:nvSpPr>
          <p:cNvPr id="4" name="Shape 2"/>
          <p:cNvSpPr/>
          <p:nvPr/>
        </p:nvSpPr>
        <p:spPr>
          <a:xfrm>
            <a:off x="502920" y="1024128"/>
            <a:ext cx="11064240" cy="0"/>
          </a:xfrm>
          <a:prstGeom prst="line">
            <a:avLst/>
          </a:prstGeom>
          <a:noFill/>
          <a:ln w="12700">
            <a:solidFill>
              <a:srgbClr val="2F75B5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640080" y="1463040"/>
            <a:ext cx="2103120" cy="1097280"/>
          </a:xfrm>
          <a:prstGeom prst="roundRect">
            <a:avLst>
              <a:gd name="adj" fmla="val 5833"/>
            </a:avLst>
          </a:prstGeom>
          <a:solidFill>
            <a:srgbClr val="F7FAFC"/>
          </a:solidFill>
          <a:ln w="12700">
            <a:solidFill>
              <a:srgbClr val="C9D5E2"/>
            </a:solidFill>
            <a:prstDash val="solid"/>
          </a:ln>
          <a:effectLst>
            <a:outerShdw sx="100000" sy="100000" kx="0" ky="0" algn="bl" rotWithShape="0" blurRad="12700" dist="6350" dir="270000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658368" y="1481328"/>
            <a:ext cx="2066544" cy="347472"/>
          </a:xfrm>
          <a:prstGeom prst="roundRect">
            <a:avLst>
              <a:gd name="adj" fmla="val 13158"/>
            </a:avLst>
          </a:prstGeom>
          <a:solidFill>
            <a:srgbClr val="EAF1F7"/>
          </a:solidFill>
          <a:ln w="12700">
            <a:solidFill>
              <a:srgbClr val="EAF1F7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49808" y="1536192"/>
            <a:ext cx="1883664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8344A"/>
                </a:solidFill>
              </a:rPr>
              <a:t>User device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749808" y="1920240"/>
            <a:ext cx="1883664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2B2B2B"/>
                </a:solidFill>
              </a:rPr>
              <a:t>Browser, desktop app or mobile device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3063240" y="1463040"/>
            <a:ext cx="2103120" cy="1097280"/>
          </a:xfrm>
          <a:prstGeom prst="roundRect">
            <a:avLst>
              <a:gd name="adj" fmla="val 5833"/>
            </a:avLst>
          </a:prstGeom>
          <a:solidFill>
            <a:srgbClr val="F7FAFC"/>
          </a:solidFill>
          <a:ln w="12700">
            <a:solidFill>
              <a:srgbClr val="C9D5E2"/>
            </a:solidFill>
            <a:prstDash val="solid"/>
          </a:ln>
          <a:effectLst>
            <a:outerShdw sx="100000" sy="100000" kx="0" ky="0" algn="bl" rotWithShape="0" blurRad="12700" dist="6350" dir="270000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081528" y="1481328"/>
            <a:ext cx="2066544" cy="347472"/>
          </a:xfrm>
          <a:prstGeom prst="roundRect">
            <a:avLst>
              <a:gd name="adj" fmla="val 13158"/>
            </a:avLst>
          </a:prstGeom>
          <a:solidFill>
            <a:srgbClr val="EAF1F7"/>
          </a:solidFill>
          <a:ln w="12700">
            <a:solidFill>
              <a:srgbClr val="EAF1F7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172968" y="1536192"/>
            <a:ext cx="1883664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8344A"/>
                </a:solidFill>
              </a:rPr>
              <a:t>Server / VM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172968" y="1920240"/>
            <a:ext cx="1883664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2B2B2B"/>
                </a:solidFill>
              </a:rPr>
              <a:t>Traditional hosted application environment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5486400" y="1463040"/>
            <a:ext cx="2103120" cy="1097280"/>
          </a:xfrm>
          <a:prstGeom prst="roundRect">
            <a:avLst>
              <a:gd name="adj" fmla="val 5833"/>
            </a:avLst>
          </a:prstGeom>
          <a:solidFill>
            <a:srgbClr val="F7FAFC"/>
          </a:solidFill>
          <a:ln w="12700">
            <a:solidFill>
              <a:srgbClr val="C9D5E2"/>
            </a:solidFill>
            <a:prstDash val="solid"/>
          </a:ln>
          <a:effectLst>
            <a:outerShdw sx="100000" sy="100000" kx="0" ky="0" algn="bl" rotWithShape="0" blurRad="12700" dist="6350" dir="2700000">
              <a:srgbClr val="000000">
                <a:alpha val="10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5504688" y="1481328"/>
            <a:ext cx="2066544" cy="347472"/>
          </a:xfrm>
          <a:prstGeom prst="roundRect">
            <a:avLst>
              <a:gd name="adj" fmla="val 13158"/>
            </a:avLst>
          </a:prstGeom>
          <a:solidFill>
            <a:srgbClr val="EAF1F7"/>
          </a:solidFill>
          <a:ln w="12700">
            <a:solidFill>
              <a:srgbClr val="EAF1F7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596128" y="1536192"/>
            <a:ext cx="1883664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8344A"/>
                </a:solidFill>
              </a:rPr>
              <a:t>Container platform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5596128" y="1920240"/>
            <a:ext cx="1883664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2B2B2B"/>
                </a:solidFill>
              </a:rPr>
              <a:t>Packaged service running on shared infrastructure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7909560" y="1463040"/>
            <a:ext cx="2103120" cy="1097280"/>
          </a:xfrm>
          <a:prstGeom prst="roundRect">
            <a:avLst>
              <a:gd name="adj" fmla="val 5833"/>
            </a:avLst>
          </a:prstGeom>
          <a:solidFill>
            <a:srgbClr val="F7FAFC"/>
          </a:solidFill>
          <a:ln w="12700">
            <a:solidFill>
              <a:srgbClr val="C9D5E2"/>
            </a:solidFill>
            <a:prstDash val="solid"/>
          </a:ln>
          <a:effectLst>
            <a:outerShdw sx="100000" sy="100000" kx="0" ky="0" algn="bl" rotWithShape="0" blurRad="12700" dist="6350" dir="2700000">
              <a:srgbClr val="000000">
                <a:alpha val="10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7927848" y="1481328"/>
            <a:ext cx="2066544" cy="347472"/>
          </a:xfrm>
          <a:prstGeom prst="roundRect">
            <a:avLst>
              <a:gd name="adj" fmla="val 13158"/>
            </a:avLst>
          </a:prstGeom>
          <a:solidFill>
            <a:srgbClr val="EAF1F7"/>
          </a:solidFill>
          <a:ln w="12700">
            <a:solidFill>
              <a:srgbClr val="EAF1F7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019288" y="1536192"/>
            <a:ext cx="1883664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8344A"/>
                </a:solidFill>
              </a:rPr>
              <a:t>Cloud managed service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8019288" y="1920240"/>
            <a:ext cx="1883664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2B2B2B"/>
                </a:solidFill>
              </a:rPr>
              <a:t>Provider-operated platform component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1874520" y="3657600"/>
            <a:ext cx="2560320" cy="1188720"/>
          </a:xfrm>
          <a:prstGeom prst="roundRect">
            <a:avLst>
              <a:gd name="adj" fmla="val 5385"/>
            </a:avLst>
          </a:prstGeom>
          <a:solidFill>
            <a:srgbClr val="F7FAFC"/>
          </a:solidFill>
          <a:ln w="12700">
            <a:solidFill>
              <a:srgbClr val="C9D5E2"/>
            </a:solidFill>
            <a:prstDash val="solid"/>
          </a:ln>
          <a:effectLst>
            <a:outerShdw sx="100000" sy="100000" kx="0" ky="0" algn="bl" rotWithShape="0" blurRad="12700" dist="6350" dir="2700000">
              <a:srgbClr val="000000">
                <a:alpha val="10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1892808" y="3675888"/>
            <a:ext cx="2523744" cy="347472"/>
          </a:xfrm>
          <a:prstGeom prst="roundRect">
            <a:avLst>
              <a:gd name="adj" fmla="val 13158"/>
            </a:avLst>
          </a:prstGeom>
          <a:solidFill>
            <a:srgbClr val="EAF1F7"/>
          </a:solidFill>
          <a:ln w="12700">
            <a:solidFill>
              <a:srgbClr val="EAF1F7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1984248" y="3730752"/>
            <a:ext cx="2340864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8344A"/>
                </a:solidFill>
              </a:rPr>
              <a:t>Colocation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1984248" y="4114800"/>
            <a:ext cx="2340864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2B2B2B"/>
                </a:solidFill>
              </a:rPr>
              <a:t>Infrastructure placed physically close to a venue or exchange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4846320" y="3657600"/>
            <a:ext cx="2560320" cy="1188720"/>
          </a:xfrm>
          <a:prstGeom prst="roundRect">
            <a:avLst>
              <a:gd name="adj" fmla="val 5385"/>
            </a:avLst>
          </a:prstGeom>
          <a:solidFill>
            <a:srgbClr val="F7FAFC"/>
          </a:solidFill>
          <a:ln w="12700">
            <a:solidFill>
              <a:srgbClr val="C9D5E2"/>
            </a:solidFill>
            <a:prstDash val="solid"/>
          </a:ln>
          <a:effectLst>
            <a:outerShdw sx="100000" sy="100000" kx="0" ky="0" algn="bl" rotWithShape="0" blurRad="12700" dist="6350" dir="2700000">
              <a:srgbClr val="000000">
                <a:alpha val="1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4864608" y="3675888"/>
            <a:ext cx="2523744" cy="347472"/>
          </a:xfrm>
          <a:prstGeom prst="roundRect">
            <a:avLst>
              <a:gd name="adj" fmla="val 13158"/>
            </a:avLst>
          </a:prstGeom>
          <a:solidFill>
            <a:srgbClr val="EAF1F7"/>
          </a:solidFill>
          <a:ln w="12700">
            <a:solidFill>
              <a:srgbClr val="EAF1F7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956048" y="3730752"/>
            <a:ext cx="2340864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8344A"/>
                </a:solidFill>
              </a:rPr>
              <a:t>Hybrid estate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4956048" y="4114800"/>
            <a:ext cx="2340864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2B2B2B"/>
                </a:solidFill>
              </a:rPr>
              <a:t>A mix of on-prem, cloud, desktop and specialist environments</a:t>
            </a:r>
            <a:endParaRPr lang="en-US" sz="1050" dirty="0"/>
          </a:p>
        </p:txBody>
      </p:sp>
      <p:sp>
        <p:nvSpPr>
          <p:cNvPr id="29" name="Text 27"/>
          <p:cNvSpPr/>
          <p:nvPr/>
        </p:nvSpPr>
        <p:spPr>
          <a:xfrm>
            <a:off x="731520" y="5257800"/>
            <a:ext cx="2286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8344A"/>
                </a:solidFill>
              </a:rPr>
              <a:t>Illustrative trade-off</a:t>
            </a:r>
            <a:endParaRPr lang="en-US" sz="11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31520" y="5486400"/>
          <a:ext cx="10607040" cy="914400"/>
        </p:xfrm>
        <a:graphic>
          <a:graphicData uri="http://schemas.openxmlformats.org/drawingml/2006/table">
            <a:tbl>
              <a:tblPr/>
              <a:tblGrid>
                <a:gridCol w="2286000"/>
                <a:gridCol w="3200400"/>
                <a:gridCol w="5120640"/>
              </a:tblGrid>
              <a:tr h="2286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8344A"/>
                          </a:solidFill>
                        </a:rPr>
                        <a:t>Location</a:t>
                      </a:r>
                      <a:endParaRPr lang="en-US" sz="95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9D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9D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9D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9D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8344A"/>
                          </a:solidFill>
                        </a:rPr>
                        <a:t>Typical strength</a:t>
                      </a:r>
                      <a:endParaRPr lang="en-US" sz="95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9D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9D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9D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9D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8344A"/>
                          </a:solidFill>
                        </a:rPr>
                        <a:t>Typical concern</a:t>
                      </a:r>
                      <a:endParaRPr lang="en-US" sz="95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9D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9D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9D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9D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B2B2B"/>
                          </a:solidFill>
                        </a:rPr>
                        <a:t>Cloud managed service</a:t>
                      </a:r>
                      <a:endParaRPr lang="en-US" sz="95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9D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9D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9D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9D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B2B2B"/>
                          </a:solidFill>
                        </a:rPr>
                        <a:t>Speed of delivery</a:t>
                      </a:r>
                      <a:endParaRPr lang="en-US" sz="95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9D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9D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9D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9D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B2B2B"/>
                          </a:solidFill>
                        </a:rPr>
                        <a:t>Less control of low-level behaviour</a:t>
                      </a:r>
                      <a:endParaRPr lang="en-US" sz="95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9D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9D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9D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9D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B2B2B"/>
                          </a:solidFill>
                        </a:rPr>
                        <a:t>Colocation</a:t>
                      </a:r>
                      <a:endParaRPr lang="en-US" sz="95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9D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9D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9D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9D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B2B2B"/>
                          </a:solidFill>
                        </a:rPr>
                        <a:t>Lower path latency</a:t>
                      </a:r>
                      <a:endParaRPr lang="en-US" sz="95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9D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9D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9D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9D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B2B2B"/>
                          </a:solidFill>
                        </a:rPr>
                        <a:t>Higher complexity and specialist dependencies</a:t>
                      </a:r>
                      <a:endParaRPr lang="en-US" sz="95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9D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9D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9D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9D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B2B2B"/>
                          </a:solidFill>
                        </a:rPr>
                        <a:t>Container platform</a:t>
                      </a:r>
                      <a:endParaRPr lang="en-US" sz="95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9D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9D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9D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9D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B2B2B"/>
                          </a:solidFill>
                        </a:rPr>
                        <a:t>Consistency and portability</a:t>
                      </a:r>
                      <a:endParaRPr lang="en-US" sz="95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9D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9D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9D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9D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B2B2B"/>
                          </a:solidFill>
                        </a:rPr>
                        <a:t>Can still hide runtime and network overhead</a:t>
                      </a:r>
                      <a:endParaRPr lang="en-US" sz="95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9D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9D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9D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9D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31" name="Text 28"/>
          <p:cNvSpPr/>
          <p:nvPr/>
        </p:nvSpPr>
        <p:spPr>
          <a:xfrm>
            <a:off x="502920" y="6446520"/>
            <a:ext cx="3657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7A7A7A"/>
                </a:solidFill>
              </a:rPr>
              <a:t>Software PM support pack  |  Architecture visual 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89611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834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Visual 4 — Environment flow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502920" y="749808"/>
            <a:ext cx="10972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7280"/>
                </a:solidFill>
              </a:rPr>
              <a:t>How code should move from idea to live service.</a:t>
            </a:r>
            <a:endParaRPr lang="en-US" sz="1050" dirty="0"/>
          </a:p>
        </p:txBody>
      </p:sp>
      <p:sp>
        <p:nvSpPr>
          <p:cNvPr id="4" name="Shape 2"/>
          <p:cNvSpPr/>
          <p:nvPr/>
        </p:nvSpPr>
        <p:spPr>
          <a:xfrm>
            <a:off x="502920" y="1024128"/>
            <a:ext cx="11064240" cy="0"/>
          </a:xfrm>
          <a:prstGeom prst="line">
            <a:avLst/>
          </a:prstGeom>
          <a:noFill/>
          <a:ln w="12700">
            <a:solidFill>
              <a:srgbClr val="2F75B5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31520" y="2194560"/>
            <a:ext cx="2194560" cy="1097280"/>
          </a:xfrm>
          <a:prstGeom prst="roundRect">
            <a:avLst>
              <a:gd name="adj" fmla="val 5833"/>
            </a:avLst>
          </a:prstGeom>
          <a:solidFill>
            <a:srgbClr val="F7FAFC"/>
          </a:solidFill>
          <a:ln w="12700">
            <a:solidFill>
              <a:srgbClr val="C9D5E2"/>
            </a:solidFill>
            <a:prstDash val="solid"/>
          </a:ln>
          <a:effectLst>
            <a:outerShdw sx="100000" sy="100000" kx="0" ky="0" algn="bl" rotWithShape="0" blurRad="12700" dist="6350" dir="270000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49808" y="2212848"/>
            <a:ext cx="2157984" cy="347472"/>
          </a:xfrm>
          <a:prstGeom prst="roundRect">
            <a:avLst>
              <a:gd name="adj" fmla="val 13158"/>
            </a:avLst>
          </a:prstGeom>
          <a:solidFill>
            <a:srgbClr val="EAF1F7"/>
          </a:solidFill>
          <a:ln w="12700">
            <a:solidFill>
              <a:srgbClr val="EAF1F7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41248" y="2267712"/>
            <a:ext cx="1975104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8344A"/>
                </a:solidFill>
              </a:rPr>
              <a:t>Development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841248" y="2651760"/>
            <a:ext cx="1975104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2B2B2B"/>
                </a:solidFill>
              </a:rPr>
              <a:t>Where engineers build and debug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2743200" y="2542032"/>
            <a:ext cx="548640" cy="274320"/>
          </a:xfrm>
          <a:prstGeom prst="chevron">
            <a:avLst/>
          </a:prstGeom>
          <a:solidFill>
            <a:srgbClr val="D9E8F5"/>
          </a:solidFill>
          <a:ln w="12700">
            <a:solidFill>
              <a:srgbClr val="B7CCE3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3566160" y="2194560"/>
            <a:ext cx="2194560" cy="1097280"/>
          </a:xfrm>
          <a:prstGeom prst="roundRect">
            <a:avLst>
              <a:gd name="adj" fmla="val 5833"/>
            </a:avLst>
          </a:prstGeom>
          <a:solidFill>
            <a:srgbClr val="F7FAFC"/>
          </a:solidFill>
          <a:ln w="12700">
            <a:solidFill>
              <a:srgbClr val="C9D5E2"/>
            </a:solidFill>
            <a:prstDash val="solid"/>
          </a:ln>
          <a:effectLst>
            <a:outerShdw sx="100000" sy="100000" kx="0" ky="0" algn="bl" rotWithShape="0" blurRad="12700" dist="6350" dir="2700000">
              <a:srgbClr val="000000">
                <a:alpha val="1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584448" y="2212848"/>
            <a:ext cx="2157984" cy="347472"/>
          </a:xfrm>
          <a:prstGeom prst="roundRect">
            <a:avLst>
              <a:gd name="adj" fmla="val 13158"/>
            </a:avLst>
          </a:prstGeom>
          <a:solidFill>
            <a:srgbClr val="EAF1F7"/>
          </a:solidFill>
          <a:ln w="12700">
            <a:solidFill>
              <a:srgbClr val="EAF1F7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675888" y="2267712"/>
            <a:ext cx="1975104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8344A"/>
                </a:solidFill>
              </a:rPr>
              <a:t>Test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3675888" y="2651760"/>
            <a:ext cx="1975104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2B2B2B"/>
                </a:solidFill>
              </a:rPr>
              <a:t>Integration and functional proving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5577840" y="2542032"/>
            <a:ext cx="548640" cy="274320"/>
          </a:xfrm>
          <a:prstGeom prst="chevron">
            <a:avLst/>
          </a:prstGeom>
          <a:solidFill>
            <a:srgbClr val="D9E8F5"/>
          </a:solidFill>
          <a:ln w="12700">
            <a:solidFill>
              <a:srgbClr val="B7CCE3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6400800" y="2194560"/>
            <a:ext cx="2194560" cy="1097280"/>
          </a:xfrm>
          <a:prstGeom prst="roundRect">
            <a:avLst>
              <a:gd name="adj" fmla="val 5833"/>
            </a:avLst>
          </a:prstGeom>
          <a:solidFill>
            <a:srgbClr val="F7FAFC"/>
          </a:solidFill>
          <a:ln w="12700">
            <a:solidFill>
              <a:srgbClr val="C9D5E2"/>
            </a:solidFill>
            <a:prstDash val="solid"/>
          </a:ln>
          <a:effectLst>
            <a:outerShdw sx="100000" sy="100000" kx="0" ky="0" algn="bl" rotWithShape="0" blurRad="12700" dist="6350" dir="2700000">
              <a:srgbClr val="000000">
                <a:alpha val="10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6419088" y="2212848"/>
            <a:ext cx="2157984" cy="347472"/>
          </a:xfrm>
          <a:prstGeom prst="roundRect">
            <a:avLst>
              <a:gd name="adj" fmla="val 13158"/>
            </a:avLst>
          </a:prstGeom>
          <a:solidFill>
            <a:srgbClr val="EAF1F7"/>
          </a:solidFill>
          <a:ln w="12700">
            <a:solidFill>
              <a:srgbClr val="EAF1F7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510528" y="2267712"/>
            <a:ext cx="1975104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8344A"/>
                </a:solidFill>
              </a:rPr>
              <a:t>UAT / certification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6510528" y="2651760"/>
            <a:ext cx="1975104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2B2B2B"/>
                </a:solidFill>
              </a:rPr>
              <a:t>Business, user or exchange sign-off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8412480" y="2542032"/>
            <a:ext cx="548640" cy="274320"/>
          </a:xfrm>
          <a:prstGeom prst="chevron">
            <a:avLst/>
          </a:prstGeom>
          <a:solidFill>
            <a:srgbClr val="D9E8F5"/>
          </a:solidFill>
          <a:ln w="12700">
            <a:solidFill>
              <a:srgbClr val="B7CCE3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9235440" y="2194560"/>
            <a:ext cx="2194560" cy="1097280"/>
          </a:xfrm>
          <a:prstGeom prst="roundRect">
            <a:avLst>
              <a:gd name="adj" fmla="val 5833"/>
            </a:avLst>
          </a:prstGeom>
          <a:solidFill>
            <a:srgbClr val="F7FAFC"/>
          </a:solidFill>
          <a:ln w="12700">
            <a:solidFill>
              <a:srgbClr val="C9D5E2"/>
            </a:solidFill>
            <a:prstDash val="solid"/>
          </a:ln>
          <a:effectLst>
            <a:outerShdw sx="100000" sy="100000" kx="0" ky="0" algn="bl" rotWithShape="0" blurRad="12700" dist="6350" dir="2700000">
              <a:srgbClr val="000000">
                <a:alpha val="10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9253728" y="2212848"/>
            <a:ext cx="2157984" cy="347472"/>
          </a:xfrm>
          <a:prstGeom prst="roundRect">
            <a:avLst>
              <a:gd name="adj" fmla="val 13158"/>
            </a:avLst>
          </a:prstGeom>
          <a:solidFill>
            <a:srgbClr val="EAF1F7"/>
          </a:solidFill>
          <a:ln w="12700">
            <a:solidFill>
              <a:srgbClr val="EAF1F7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9345168" y="2267712"/>
            <a:ext cx="1975104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8344A"/>
                </a:solidFill>
              </a:rPr>
              <a:t>Production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9345168" y="2651760"/>
            <a:ext cx="1975104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2B2B2B"/>
                </a:solidFill>
              </a:rPr>
              <a:t>Live execution and monitoring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822960" y="4206240"/>
            <a:ext cx="5029200" cy="1463040"/>
          </a:xfrm>
          <a:prstGeom prst="roundRect">
            <a:avLst>
              <a:gd name="adj" fmla="val 4375"/>
            </a:avLst>
          </a:prstGeom>
          <a:solidFill>
            <a:srgbClr val="F7FAFC"/>
          </a:solidFill>
          <a:ln w="12700">
            <a:solidFill>
              <a:srgbClr val="C9D5E2"/>
            </a:solidFill>
            <a:prstDash val="solid"/>
          </a:ln>
          <a:effectLst>
            <a:outerShdw sx="100000" sy="100000" kx="0" ky="0" algn="bl" rotWithShape="0" blurRad="12700" dist="6350" dir="2700000">
              <a:srgbClr val="000000">
                <a:alpha val="10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841248" y="4224528"/>
            <a:ext cx="4992624" cy="347472"/>
          </a:xfrm>
          <a:prstGeom prst="roundRect">
            <a:avLst>
              <a:gd name="adj" fmla="val 13158"/>
            </a:avLst>
          </a:prstGeom>
          <a:solidFill>
            <a:srgbClr val="EAF1F7"/>
          </a:solidFill>
          <a:ln w="12700">
            <a:solidFill>
              <a:srgbClr val="EAF1F7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932688" y="4279392"/>
            <a:ext cx="4809744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8344A"/>
                </a:solidFill>
              </a:rPr>
              <a:t>Healthy control points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932688" y="4663440"/>
            <a:ext cx="4809744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2B2B2B"/>
                </a:solidFill>
              </a:rPr>
              <a:t>Versioned builds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2B2B2B"/>
                </a:solidFill>
              </a:rPr>
              <a:t>Repeatable deployments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2B2B2B"/>
                </a:solidFill>
              </a:rPr>
              <a:t>Clear evidence of test results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2B2B2B"/>
                </a:solidFill>
              </a:rPr>
              <a:t>Known rollback path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6217920" y="4206240"/>
            <a:ext cx="5029200" cy="1463040"/>
          </a:xfrm>
          <a:prstGeom prst="roundRect">
            <a:avLst>
              <a:gd name="adj" fmla="val 4375"/>
            </a:avLst>
          </a:prstGeom>
          <a:solidFill>
            <a:srgbClr val="F7FAFC"/>
          </a:solidFill>
          <a:ln w="12700">
            <a:solidFill>
              <a:srgbClr val="C9D5E2"/>
            </a:solidFill>
            <a:prstDash val="solid"/>
          </a:ln>
          <a:effectLst>
            <a:outerShdw sx="100000" sy="100000" kx="0" ky="0" algn="bl" rotWithShape="0" blurRad="12700" dist="6350" dir="2700000">
              <a:srgbClr val="000000">
                <a:alpha val="10000"/>
              </a:srgbClr>
            </a:outerShdw>
          </a:effectLst>
        </p:spPr>
      </p:sp>
      <p:sp>
        <p:nvSpPr>
          <p:cNvPr id="29" name="Shape 27"/>
          <p:cNvSpPr/>
          <p:nvPr/>
        </p:nvSpPr>
        <p:spPr>
          <a:xfrm>
            <a:off x="6236208" y="4224528"/>
            <a:ext cx="4992624" cy="347472"/>
          </a:xfrm>
          <a:prstGeom prst="roundRect">
            <a:avLst>
              <a:gd name="adj" fmla="val 13158"/>
            </a:avLst>
          </a:prstGeom>
          <a:solidFill>
            <a:srgbClr val="EAF1F7"/>
          </a:solidFill>
          <a:ln w="12700">
            <a:solidFill>
              <a:srgbClr val="EAF1F7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6327648" y="4279392"/>
            <a:ext cx="4809744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8344A"/>
                </a:solidFill>
              </a:rPr>
              <a:t>Common PM failure modes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6327648" y="4663440"/>
            <a:ext cx="4809744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2B2B2B"/>
                </a:solidFill>
              </a:rPr>
              <a:t>Environment drift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2B2B2B"/>
                </a:solidFill>
              </a:rPr>
              <a:t>Late discovery of external dependencies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2B2B2B"/>
                </a:solidFill>
              </a:rPr>
              <a:t>No agreed pass/fail criteria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2B2B2B"/>
                </a:solidFill>
              </a:rPr>
              <a:t>Release sign-off without operational readiness</a:t>
            </a:r>
            <a:endParaRPr lang="en-US" sz="1050" dirty="0"/>
          </a:p>
        </p:txBody>
      </p:sp>
      <p:sp>
        <p:nvSpPr>
          <p:cNvPr id="32" name="Text 30"/>
          <p:cNvSpPr/>
          <p:nvPr/>
        </p:nvSpPr>
        <p:spPr>
          <a:xfrm>
            <a:off x="502920" y="6446520"/>
            <a:ext cx="3657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7A7A7A"/>
                </a:solidFill>
              </a:rPr>
              <a:t>Software PM support pack  |  Architecture visual 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89611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834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Visual 5 — Team ownership map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502920" y="749808"/>
            <a:ext cx="10972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7280"/>
                </a:solidFill>
              </a:rPr>
              <a:t>Software delivery is a cross-team coordination problem.</a:t>
            </a:r>
            <a:endParaRPr lang="en-US" sz="1050" dirty="0"/>
          </a:p>
        </p:txBody>
      </p:sp>
      <p:sp>
        <p:nvSpPr>
          <p:cNvPr id="4" name="Shape 2"/>
          <p:cNvSpPr/>
          <p:nvPr/>
        </p:nvSpPr>
        <p:spPr>
          <a:xfrm>
            <a:off x="502920" y="1024128"/>
            <a:ext cx="11064240" cy="0"/>
          </a:xfrm>
          <a:prstGeom prst="line">
            <a:avLst/>
          </a:prstGeom>
          <a:noFill/>
          <a:ln w="12700">
            <a:solidFill>
              <a:srgbClr val="2F75B5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822960" y="1645920"/>
            <a:ext cx="2286000" cy="914400"/>
          </a:xfrm>
          <a:prstGeom prst="roundRect">
            <a:avLst>
              <a:gd name="adj" fmla="val 7000"/>
            </a:avLst>
          </a:prstGeom>
          <a:solidFill>
            <a:srgbClr val="EAF1F7"/>
          </a:solidFill>
          <a:ln w="12700">
            <a:solidFill>
              <a:srgbClr val="C9D5E2"/>
            </a:solidFill>
            <a:prstDash val="solid"/>
          </a:ln>
          <a:effectLst>
            <a:outerShdw sx="100000" sy="100000" kx="0" ky="0" algn="bl" rotWithShape="0" blurRad="12700" dist="6350" dir="270000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841248" y="1664208"/>
            <a:ext cx="2249424" cy="347472"/>
          </a:xfrm>
          <a:prstGeom prst="roundRect">
            <a:avLst>
              <a:gd name="adj" fmla="val 13158"/>
            </a:avLst>
          </a:prstGeom>
          <a:solidFill>
            <a:srgbClr val="EAF1F7"/>
          </a:solidFill>
          <a:ln w="12700">
            <a:solidFill>
              <a:srgbClr val="EAF1F7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932688" y="1719072"/>
            <a:ext cx="2066544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8344A"/>
                </a:solidFill>
              </a:rPr>
              <a:t>Product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932688" y="2103120"/>
            <a:ext cx="2066544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3566160" y="1645920"/>
            <a:ext cx="2286000" cy="914400"/>
          </a:xfrm>
          <a:prstGeom prst="roundRect">
            <a:avLst>
              <a:gd name="adj" fmla="val 7000"/>
            </a:avLst>
          </a:prstGeom>
          <a:solidFill>
            <a:srgbClr val="EAF1F7"/>
          </a:solidFill>
          <a:ln w="12700">
            <a:solidFill>
              <a:srgbClr val="C9D5E2"/>
            </a:solidFill>
            <a:prstDash val="solid"/>
          </a:ln>
          <a:effectLst>
            <a:outerShdw sx="100000" sy="100000" kx="0" ky="0" algn="bl" rotWithShape="0" blurRad="12700" dist="6350" dir="270000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584448" y="1664208"/>
            <a:ext cx="2249424" cy="347472"/>
          </a:xfrm>
          <a:prstGeom prst="roundRect">
            <a:avLst>
              <a:gd name="adj" fmla="val 13158"/>
            </a:avLst>
          </a:prstGeom>
          <a:solidFill>
            <a:srgbClr val="EAF1F7"/>
          </a:solidFill>
          <a:ln w="12700">
            <a:solidFill>
              <a:srgbClr val="EAF1F7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675888" y="1719072"/>
            <a:ext cx="2066544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8344A"/>
                </a:solidFill>
              </a:rPr>
              <a:t>PM / delivery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675888" y="2103120"/>
            <a:ext cx="2066544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309360" y="1645920"/>
            <a:ext cx="2286000" cy="914400"/>
          </a:xfrm>
          <a:prstGeom prst="roundRect">
            <a:avLst>
              <a:gd name="adj" fmla="val 7000"/>
            </a:avLst>
          </a:prstGeom>
          <a:solidFill>
            <a:srgbClr val="EAF1F7"/>
          </a:solidFill>
          <a:ln w="12700">
            <a:solidFill>
              <a:srgbClr val="C9D5E2"/>
            </a:solidFill>
            <a:prstDash val="solid"/>
          </a:ln>
          <a:effectLst>
            <a:outerShdw sx="100000" sy="100000" kx="0" ky="0" algn="bl" rotWithShape="0" blurRad="12700" dist="6350" dir="2700000">
              <a:srgbClr val="000000">
                <a:alpha val="10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6327648" y="1664208"/>
            <a:ext cx="2249424" cy="347472"/>
          </a:xfrm>
          <a:prstGeom prst="roundRect">
            <a:avLst>
              <a:gd name="adj" fmla="val 13158"/>
            </a:avLst>
          </a:prstGeom>
          <a:solidFill>
            <a:srgbClr val="EAF1F7"/>
          </a:solidFill>
          <a:ln w="12700">
            <a:solidFill>
              <a:srgbClr val="EAF1F7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19088" y="1719072"/>
            <a:ext cx="2066544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8344A"/>
                </a:solidFill>
              </a:rPr>
              <a:t>Architecture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419088" y="2103120"/>
            <a:ext cx="2066544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9052560" y="1645920"/>
            <a:ext cx="2286000" cy="914400"/>
          </a:xfrm>
          <a:prstGeom prst="roundRect">
            <a:avLst>
              <a:gd name="adj" fmla="val 7000"/>
            </a:avLst>
          </a:prstGeom>
          <a:solidFill>
            <a:srgbClr val="EAF1F7"/>
          </a:solidFill>
          <a:ln w="12700">
            <a:solidFill>
              <a:srgbClr val="C9D5E2"/>
            </a:solidFill>
            <a:prstDash val="solid"/>
          </a:ln>
          <a:effectLst>
            <a:outerShdw sx="100000" sy="100000" kx="0" ky="0" algn="bl" rotWithShape="0" blurRad="12700" dist="6350" dir="2700000">
              <a:srgbClr val="000000">
                <a:alpha val="10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9070848" y="1664208"/>
            <a:ext cx="2249424" cy="347472"/>
          </a:xfrm>
          <a:prstGeom prst="roundRect">
            <a:avLst>
              <a:gd name="adj" fmla="val 13158"/>
            </a:avLst>
          </a:prstGeom>
          <a:solidFill>
            <a:srgbClr val="EAF1F7"/>
          </a:solidFill>
          <a:ln w="12700">
            <a:solidFill>
              <a:srgbClr val="EAF1F7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9162288" y="1719072"/>
            <a:ext cx="2066544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8344A"/>
                </a:solidFill>
              </a:rPr>
              <a:t>Developers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9162288" y="2103120"/>
            <a:ext cx="2066544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822960" y="3017520"/>
            <a:ext cx="2286000" cy="914400"/>
          </a:xfrm>
          <a:prstGeom prst="roundRect">
            <a:avLst>
              <a:gd name="adj" fmla="val 7000"/>
            </a:avLst>
          </a:prstGeom>
          <a:solidFill>
            <a:srgbClr val="F7FAFC"/>
          </a:solidFill>
          <a:ln w="12700">
            <a:solidFill>
              <a:srgbClr val="C9D5E2"/>
            </a:solidFill>
            <a:prstDash val="solid"/>
          </a:ln>
          <a:effectLst>
            <a:outerShdw sx="100000" sy="100000" kx="0" ky="0" algn="bl" rotWithShape="0" blurRad="12700" dist="6350" dir="2700000">
              <a:srgbClr val="000000">
                <a:alpha val="10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841248" y="3035808"/>
            <a:ext cx="2249424" cy="347472"/>
          </a:xfrm>
          <a:prstGeom prst="roundRect">
            <a:avLst>
              <a:gd name="adj" fmla="val 13158"/>
            </a:avLst>
          </a:prstGeom>
          <a:solidFill>
            <a:srgbClr val="EAF1F7"/>
          </a:solidFill>
          <a:ln w="12700">
            <a:solidFill>
              <a:srgbClr val="EAF1F7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932688" y="3090672"/>
            <a:ext cx="2066544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8344A"/>
                </a:solidFill>
              </a:rPr>
              <a:t>QA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932688" y="3474720"/>
            <a:ext cx="2066544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3566160" y="3017520"/>
            <a:ext cx="2286000" cy="914400"/>
          </a:xfrm>
          <a:prstGeom prst="roundRect">
            <a:avLst>
              <a:gd name="adj" fmla="val 7000"/>
            </a:avLst>
          </a:prstGeom>
          <a:solidFill>
            <a:srgbClr val="F7FAFC"/>
          </a:solidFill>
          <a:ln w="12700">
            <a:solidFill>
              <a:srgbClr val="C9D5E2"/>
            </a:solidFill>
            <a:prstDash val="solid"/>
          </a:ln>
          <a:effectLst>
            <a:outerShdw sx="100000" sy="100000" kx="0" ky="0" algn="bl" rotWithShape="0" blurRad="12700" dist="6350" dir="2700000">
              <a:srgbClr val="000000">
                <a:alpha val="1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3584448" y="3035808"/>
            <a:ext cx="2249424" cy="347472"/>
          </a:xfrm>
          <a:prstGeom prst="roundRect">
            <a:avLst>
              <a:gd name="adj" fmla="val 13158"/>
            </a:avLst>
          </a:prstGeom>
          <a:solidFill>
            <a:srgbClr val="EAF1F7"/>
          </a:solidFill>
          <a:ln w="12700">
            <a:solidFill>
              <a:srgbClr val="EAF1F7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675888" y="3090672"/>
            <a:ext cx="2066544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8344A"/>
                </a:solidFill>
              </a:rPr>
              <a:t>Platform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3675888" y="3474720"/>
            <a:ext cx="2066544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6309360" y="3017520"/>
            <a:ext cx="2286000" cy="914400"/>
          </a:xfrm>
          <a:prstGeom prst="roundRect">
            <a:avLst>
              <a:gd name="adj" fmla="val 7000"/>
            </a:avLst>
          </a:prstGeom>
          <a:solidFill>
            <a:srgbClr val="F7FAFC"/>
          </a:solidFill>
          <a:ln w="12700">
            <a:solidFill>
              <a:srgbClr val="C9D5E2"/>
            </a:solidFill>
            <a:prstDash val="solid"/>
          </a:ln>
          <a:effectLst>
            <a:outerShdw sx="100000" sy="100000" kx="0" ky="0" algn="bl" rotWithShape="0" blurRad="12700" dist="6350" dir="2700000">
              <a:srgbClr val="000000">
                <a:alpha val="10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6327648" y="3035808"/>
            <a:ext cx="2249424" cy="347472"/>
          </a:xfrm>
          <a:prstGeom prst="roundRect">
            <a:avLst>
              <a:gd name="adj" fmla="val 13158"/>
            </a:avLst>
          </a:prstGeom>
          <a:solidFill>
            <a:srgbClr val="EAF1F7"/>
          </a:solidFill>
          <a:ln w="12700">
            <a:solidFill>
              <a:srgbClr val="EAF1F7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6419088" y="3090672"/>
            <a:ext cx="2066544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8344A"/>
                </a:solidFill>
              </a:rPr>
              <a:t>Security</a:t>
            </a:r>
            <a:endParaRPr lang="en-US" sz="1200" dirty="0"/>
          </a:p>
        </p:txBody>
      </p:sp>
      <p:sp>
        <p:nvSpPr>
          <p:cNvPr id="32" name="Text 30"/>
          <p:cNvSpPr/>
          <p:nvPr/>
        </p:nvSpPr>
        <p:spPr>
          <a:xfrm>
            <a:off x="6419088" y="3474720"/>
            <a:ext cx="2066544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endParaRPr lang="en-US" sz="1050" dirty="0"/>
          </a:p>
        </p:txBody>
      </p:sp>
      <p:sp>
        <p:nvSpPr>
          <p:cNvPr id="33" name="Shape 31"/>
          <p:cNvSpPr/>
          <p:nvPr/>
        </p:nvSpPr>
        <p:spPr>
          <a:xfrm>
            <a:off x="9052560" y="3017520"/>
            <a:ext cx="2286000" cy="914400"/>
          </a:xfrm>
          <a:prstGeom prst="roundRect">
            <a:avLst>
              <a:gd name="adj" fmla="val 7000"/>
            </a:avLst>
          </a:prstGeom>
          <a:solidFill>
            <a:srgbClr val="F7FAFC"/>
          </a:solidFill>
          <a:ln w="12700">
            <a:solidFill>
              <a:srgbClr val="C9D5E2"/>
            </a:solidFill>
            <a:prstDash val="solid"/>
          </a:ln>
          <a:effectLst>
            <a:outerShdw sx="100000" sy="100000" kx="0" ky="0" algn="bl" rotWithShape="0" blurRad="12700" dist="6350" dir="2700000">
              <a:srgbClr val="000000">
                <a:alpha val="10000"/>
              </a:srgbClr>
            </a:outerShdw>
          </a:effectLst>
        </p:spPr>
      </p:sp>
      <p:sp>
        <p:nvSpPr>
          <p:cNvPr id="34" name="Shape 32"/>
          <p:cNvSpPr/>
          <p:nvPr/>
        </p:nvSpPr>
        <p:spPr>
          <a:xfrm>
            <a:off x="9070848" y="3035808"/>
            <a:ext cx="2249424" cy="347472"/>
          </a:xfrm>
          <a:prstGeom prst="roundRect">
            <a:avLst>
              <a:gd name="adj" fmla="val 13158"/>
            </a:avLst>
          </a:prstGeom>
          <a:solidFill>
            <a:srgbClr val="EAF1F7"/>
          </a:solidFill>
          <a:ln w="12700">
            <a:solidFill>
              <a:srgbClr val="EAF1F7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9162288" y="3090672"/>
            <a:ext cx="2066544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8344A"/>
                </a:solidFill>
              </a:rPr>
              <a:t>Support</a:t>
            </a:r>
            <a:endParaRPr lang="en-US" sz="1200" dirty="0"/>
          </a:p>
        </p:txBody>
      </p:sp>
      <p:sp>
        <p:nvSpPr>
          <p:cNvPr id="36" name="Text 34"/>
          <p:cNvSpPr/>
          <p:nvPr/>
        </p:nvSpPr>
        <p:spPr>
          <a:xfrm>
            <a:off x="9162288" y="3474720"/>
            <a:ext cx="2066544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endParaRPr lang="en-US" sz="1050" dirty="0"/>
          </a:p>
        </p:txBody>
      </p:sp>
      <p:sp>
        <p:nvSpPr>
          <p:cNvPr id="37" name="Shape 35"/>
          <p:cNvSpPr/>
          <p:nvPr/>
        </p:nvSpPr>
        <p:spPr>
          <a:xfrm>
            <a:off x="1965960" y="2578608"/>
            <a:ext cx="2743200" cy="0"/>
          </a:xfrm>
          <a:prstGeom prst="line">
            <a:avLst/>
          </a:prstGeom>
          <a:noFill/>
          <a:ln w="12700">
            <a:solidFill>
              <a:srgbClr val="C9D5E2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4709160" y="2578608"/>
            <a:ext cx="2743200" cy="0"/>
          </a:xfrm>
          <a:prstGeom prst="line">
            <a:avLst/>
          </a:prstGeom>
          <a:noFill/>
          <a:ln w="12700">
            <a:solidFill>
              <a:srgbClr val="C9D5E2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7452360" y="2578608"/>
            <a:ext cx="2743200" cy="0"/>
          </a:xfrm>
          <a:prstGeom prst="line">
            <a:avLst/>
          </a:prstGeom>
          <a:noFill/>
          <a:ln w="12700">
            <a:solidFill>
              <a:srgbClr val="C9D5E2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914400" y="475488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8344A"/>
                </a:solidFill>
              </a:rPr>
              <a:t>The PM role is to keep the whole chain aligned: requirements, interfaces, approvals, risks, test evidence, release readiness and ownership after go-live.</a:t>
            </a:r>
            <a:endParaRPr lang="en-US" sz="1300" dirty="0"/>
          </a:p>
        </p:txBody>
      </p:sp>
      <p:sp>
        <p:nvSpPr>
          <p:cNvPr id="41" name="Shape 39"/>
          <p:cNvSpPr/>
          <p:nvPr/>
        </p:nvSpPr>
        <p:spPr>
          <a:xfrm>
            <a:off x="914400" y="5486400"/>
            <a:ext cx="10058400" cy="640080"/>
          </a:xfrm>
          <a:prstGeom prst="roundRect">
            <a:avLst>
              <a:gd name="adj" fmla="val 10000"/>
            </a:avLst>
          </a:prstGeom>
          <a:solidFill>
            <a:srgbClr val="FCE8D6"/>
          </a:solidFill>
          <a:ln w="12700">
            <a:solidFill>
              <a:srgbClr val="C9D5E2"/>
            </a:solidFill>
            <a:prstDash val="solid"/>
          </a:ln>
          <a:effectLst>
            <a:outerShdw sx="100000" sy="100000" kx="0" ky="0" algn="bl" rotWithShape="0" blurRad="12700" dist="6350" dir="2700000">
              <a:srgbClr val="000000">
                <a:alpha val="10000"/>
              </a:srgbClr>
            </a:outerShdw>
          </a:effectLst>
        </p:spPr>
      </p:sp>
      <p:sp>
        <p:nvSpPr>
          <p:cNvPr id="42" name="Shape 40"/>
          <p:cNvSpPr/>
          <p:nvPr/>
        </p:nvSpPr>
        <p:spPr>
          <a:xfrm>
            <a:off x="932688" y="5504688"/>
            <a:ext cx="10021824" cy="347472"/>
          </a:xfrm>
          <a:prstGeom prst="roundRect">
            <a:avLst>
              <a:gd name="adj" fmla="val 13158"/>
            </a:avLst>
          </a:prstGeom>
          <a:solidFill>
            <a:srgbClr val="F8D7B8"/>
          </a:solidFill>
          <a:ln w="12700">
            <a:solidFill>
              <a:srgbClr val="F8D7B8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1024128" y="5559552"/>
            <a:ext cx="9838944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8344A"/>
                </a:solidFill>
              </a:rPr>
              <a:t>Key prompt</a:t>
            </a:r>
            <a:endParaRPr lang="en-US" sz="1200" dirty="0"/>
          </a:p>
        </p:txBody>
      </p:sp>
      <p:sp>
        <p:nvSpPr>
          <p:cNvPr id="44" name="Text 42"/>
          <p:cNvSpPr/>
          <p:nvPr/>
        </p:nvSpPr>
        <p:spPr>
          <a:xfrm>
            <a:off x="1024128" y="5943600"/>
            <a:ext cx="9838944" cy="91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2B2B2B"/>
                </a:solidFill>
              </a:rPr>
              <a:t>Ask “who owns this?” for every component, interface, control and operational response.</a:t>
            </a:r>
            <a:endParaRPr lang="en-US" sz="1050" dirty="0"/>
          </a:p>
        </p:txBody>
      </p:sp>
      <p:sp>
        <p:nvSpPr>
          <p:cNvPr id="45" name="Text 43"/>
          <p:cNvSpPr/>
          <p:nvPr/>
        </p:nvSpPr>
        <p:spPr>
          <a:xfrm>
            <a:off x="502920" y="6446520"/>
            <a:ext cx="3657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7A7A7A"/>
                </a:solidFill>
              </a:rPr>
              <a:t>Software PM support pack  |  Architecture visual 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89611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834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Visual 6 — Standard path vs low-latency path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502920" y="749808"/>
            <a:ext cx="10972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7280"/>
                </a:solidFill>
              </a:rPr>
              <a:t>The basic software model stays the same, but the critical path gets shorter and stricter.</a:t>
            </a:r>
            <a:endParaRPr lang="en-US" sz="1050" dirty="0"/>
          </a:p>
        </p:txBody>
      </p:sp>
      <p:sp>
        <p:nvSpPr>
          <p:cNvPr id="4" name="Shape 2"/>
          <p:cNvSpPr/>
          <p:nvPr/>
        </p:nvSpPr>
        <p:spPr>
          <a:xfrm>
            <a:off x="502920" y="1024128"/>
            <a:ext cx="11064240" cy="0"/>
          </a:xfrm>
          <a:prstGeom prst="line">
            <a:avLst/>
          </a:prstGeom>
          <a:noFill/>
          <a:ln w="12700">
            <a:solidFill>
              <a:srgbClr val="2F75B5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31520" y="1554480"/>
            <a:ext cx="5120640" cy="1188720"/>
          </a:xfrm>
          <a:prstGeom prst="roundRect">
            <a:avLst>
              <a:gd name="adj" fmla="val 5385"/>
            </a:avLst>
          </a:prstGeom>
          <a:solidFill>
            <a:srgbClr val="F7FAFC"/>
          </a:solidFill>
          <a:ln w="12700">
            <a:solidFill>
              <a:srgbClr val="C9D5E2"/>
            </a:solidFill>
            <a:prstDash val="solid"/>
          </a:ln>
          <a:effectLst>
            <a:outerShdw sx="100000" sy="100000" kx="0" ky="0" algn="bl" rotWithShape="0" blurRad="12700" dist="6350" dir="270000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49808" y="1572768"/>
            <a:ext cx="5084064" cy="347472"/>
          </a:xfrm>
          <a:prstGeom prst="roundRect">
            <a:avLst>
              <a:gd name="adj" fmla="val 13158"/>
            </a:avLst>
          </a:prstGeom>
          <a:solidFill>
            <a:srgbClr val="EAF1F7"/>
          </a:solidFill>
          <a:ln w="12700">
            <a:solidFill>
              <a:srgbClr val="EAF1F7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41248" y="1627632"/>
            <a:ext cx="4901184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8344A"/>
                </a:solidFill>
              </a:rPr>
              <a:t>Standard software path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841248" y="2011680"/>
            <a:ext cx="4901184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2B2B2B"/>
                </a:solidFill>
              </a:rPr>
              <a:t>User or event → interface → service logic → database / queue → response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2B2B2B"/>
                </a:solidFill>
              </a:rPr>
              <a:t>Design emphasises correctness, scale, maintainability and operational control.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6309360" y="1554480"/>
            <a:ext cx="5120640" cy="1188720"/>
          </a:xfrm>
          <a:prstGeom prst="roundRect">
            <a:avLst>
              <a:gd name="adj" fmla="val 5385"/>
            </a:avLst>
          </a:prstGeom>
          <a:solidFill>
            <a:srgbClr val="F7FAFC"/>
          </a:solidFill>
          <a:ln w="12700">
            <a:solidFill>
              <a:srgbClr val="C9D5E2"/>
            </a:solidFill>
            <a:prstDash val="solid"/>
          </a:ln>
          <a:effectLst>
            <a:outerShdw sx="100000" sy="100000" kx="0" ky="0" algn="bl" rotWithShape="0" blurRad="12700" dist="6350" dir="270000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6327648" y="1572768"/>
            <a:ext cx="5084064" cy="347472"/>
          </a:xfrm>
          <a:prstGeom prst="roundRect">
            <a:avLst>
              <a:gd name="adj" fmla="val 13158"/>
            </a:avLst>
          </a:prstGeom>
          <a:solidFill>
            <a:srgbClr val="EAF1F7"/>
          </a:solidFill>
          <a:ln w="12700">
            <a:solidFill>
              <a:srgbClr val="EAF1F7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419088" y="1627632"/>
            <a:ext cx="4901184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8344A"/>
                </a:solidFill>
              </a:rPr>
              <a:t>Low-latency path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6419088" y="2011680"/>
            <a:ext cx="4901184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2B2B2B"/>
                </a:solidFill>
              </a:rPr>
              <a:t>Market event → minimal normalisation → decision logic → order send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2B2B2B"/>
                </a:solidFill>
              </a:rPr>
              <a:t>Design adds hard focus on determinism, jitter control, queue ownership and measurement.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731520" y="3291840"/>
            <a:ext cx="3017520" cy="1920240"/>
          </a:xfrm>
          <a:prstGeom prst="roundRect">
            <a:avLst>
              <a:gd name="adj" fmla="val 3333"/>
            </a:avLst>
          </a:prstGeom>
          <a:solidFill>
            <a:srgbClr val="F7FAFC"/>
          </a:solidFill>
          <a:ln w="12700">
            <a:solidFill>
              <a:srgbClr val="C9D5E2"/>
            </a:solidFill>
            <a:prstDash val="solid"/>
          </a:ln>
          <a:effectLst>
            <a:outerShdw sx="100000" sy="100000" kx="0" ky="0" algn="bl" rotWithShape="0" blurRad="12700" dist="6350" dir="2700000">
              <a:srgbClr val="000000">
                <a:alpha val="10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749808" y="3310128"/>
            <a:ext cx="2980944" cy="347472"/>
          </a:xfrm>
          <a:prstGeom prst="roundRect">
            <a:avLst>
              <a:gd name="adj" fmla="val 13158"/>
            </a:avLst>
          </a:prstGeom>
          <a:solidFill>
            <a:srgbClr val="EAF1F7"/>
          </a:solidFill>
          <a:ln w="12700">
            <a:solidFill>
              <a:srgbClr val="EAF1F7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41248" y="3364992"/>
            <a:ext cx="2798064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8344A"/>
                </a:solidFill>
              </a:rPr>
              <a:t>What is reduced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841248" y="3749040"/>
            <a:ext cx="2798064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2B2B2B"/>
                </a:solidFill>
              </a:rPr>
              <a:t>Context switches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2B2B2B"/>
                </a:solidFill>
              </a:rPr>
              <a:t>Shared contention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2B2B2B"/>
                </a:solidFill>
              </a:rPr>
              <a:t>Unnecessary hops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2B2B2B"/>
                </a:solidFill>
              </a:rPr>
              <a:t>Dynamic work on the critical path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4160520" y="3291840"/>
            <a:ext cx="3017520" cy="1920240"/>
          </a:xfrm>
          <a:prstGeom prst="roundRect">
            <a:avLst>
              <a:gd name="adj" fmla="val 3333"/>
            </a:avLst>
          </a:prstGeom>
          <a:solidFill>
            <a:srgbClr val="F7FAFC"/>
          </a:solidFill>
          <a:ln w="12700">
            <a:solidFill>
              <a:srgbClr val="C9D5E2"/>
            </a:solidFill>
            <a:prstDash val="solid"/>
          </a:ln>
          <a:effectLst>
            <a:outerShdw sx="100000" sy="100000" kx="0" ky="0" algn="bl" rotWithShape="0" blurRad="12700" dist="6350" dir="2700000">
              <a:srgbClr val="000000">
                <a:alpha val="10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4178808" y="3310128"/>
            <a:ext cx="2980944" cy="347472"/>
          </a:xfrm>
          <a:prstGeom prst="roundRect">
            <a:avLst>
              <a:gd name="adj" fmla="val 13158"/>
            </a:avLst>
          </a:prstGeom>
          <a:solidFill>
            <a:srgbClr val="EAF1F7"/>
          </a:solidFill>
          <a:ln w="12700">
            <a:solidFill>
              <a:srgbClr val="EAF1F7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270248" y="3364992"/>
            <a:ext cx="2798064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8344A"/>
                </a:solidFill>
              </a:rPr>
              <a:t>What is added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4270248" y="3749040"/>
            <a:ext cx="2798064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2B2B2B"/>
                </a:solidFill>
              </a:rPr>
              <a:t>Latency budgets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2B2B2B"/>
                </a:solidFill>
              </a:rPr>
              <a:t>Tail measurement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2B2B2B"/>
                </a:solidFill>
              </a:rPr>
              <a:t>Tighter environment control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2B2B2B"/>
                </a:solidFill>
              </a:rPr>
              <a:t>Hardware/software co-design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7589520" y="3291840"/>
            <a:ext cx="3017520" cy="1920240"/>
          </a:xfrm>
          <a:prstGeom prst="roundRect">
            <a:avLst>
              <a:gd name="adj" fmla="val 3333"/>
            </a:avLst>
          </a:prstGeom>
          <a:solidFill>
            <a:srgbClr val="F7FAFC"/>
          </a:solidFill>
          <a:ln w="12700">
            <a:solidFill>
              <a:srgbClr val="C9D5E2"/>
            </a:solidFill>
            <a:prstDash val="solid"/>
          </a:ln>
          <a:effectLst>
            <a:outerShdw sx="100000" sy="100000" kx="0" ky="0" algn="bl" rotWithShape="0" blurRad="12700" dist="6350" dir="2700000">
              <a:srgbClr val="000000">
                <a:alpha val="10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7607808" y="3310128"/>
            <a:ext cx="2980944" cy="347472"/>
          </a:xfrm>
          <a:prstGeom prst="roundRect">
            <a:avLst>
              <a:gd name="adj" fmla="val 13158"/>
            </a:avLst>
          </a:prstGeom>
          <a:solidFill>
            <a:srgbClr val="EAF1F7"/>
          </a:solidFill>
          <a:ln w="12700">
            <a:solidFill>
              <a:srgbClr val="EAF1F7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7699248" y="3364992"/>
            <a:ext cx="2798064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8344A"/>
                </a:solidFill>
              </a:rPr>
              <a:t>What PMs manage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7699248" y="3749040"/>
            <a:ext cx="2798064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2B2B2B"/>
                </a:solidFill>
              </a:rPr>
              <a:t>More specialist dependencies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2B2B2B"/>
                </a:solidFill>
              </a:rPr>
              <a:t>Higher sensitivity to change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2B2B2B"/>
                </a:solidFill>
              </a:rPr>
              <a:t>Stricter testing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2B2B2B"/>
                </a:solidFill>
              </a:rPr>
              <a:t>Production parity concerns</a:t>
            </a:r>
            <a:endParaRPr lang="en-US" sz="1050" dirty="0"/>
          </a:p>
        </p:txBody>
      </p:sp>
      <p:sp>
        <p:nvSpPr>
          <p:cNvPr id="25" name="Text 23"/>
          <p:cNvSpPr/>
          <p:nvPr/>
        </p:nvSpPr>
        <p:spPr>
          <a:xfrm>
            <a:off x="502920" y="6446520"/>
            <a:ext cx="3657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7A7A7A"/>
                </a:solidFill>
              </a:rPr>
              <a:t>Software PM support pack  |  Architecture visual 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89611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834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Visual 7 — WAN and infrastructure context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502920" y="749808"/>
            <a:ext cx="10972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7280"/>
                </a:solidFill>
              </a:rPr>
              <a:t>For fast systems, the network path is part of the application outcome.</a:t>
            </a:r>
            <a:endParaRPr lang="en-US" sz="1050" dirty="0"/>
          </a:p>
        </p:txBody>
      </p:sp>
      <p:sp>
        <p:nvSpPr>
          <p:cNvPr id="4" name="Shape 2"/>
          <p:cNvSpPr/>
          <p:nvPr/>
        </p:nvSpPr>
        <p:spPr>
          <a:xfrm>
            <a:off x="502920" y="1024128"/>
            <a:ext cx="11064240" cy="0"/>
          </a:xfrm>
          <a:prstGeom prst="line">
            <a:avLst/>
          </a:prstGeom>
          <a:noFill/>
          <a:ln w="12700">
            <a:solidFill>
              <a:srgbClr val="2F75B5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822960" y="1828800"/>
            <a:ext cx="2103120" cy="1097280"/>
          </a:xfrm>
          <a:prstGeom prst="roundRect">
            <a:avLst>
              <a:gd name="adj" fmla="val 5833"/>
            </a:avLst>
          </a:prstGeom>
          <a:solidFill>
            <a:srgbClr val="F7FAFC"/>
          </a:solidFill>
          <a:ln w="12700">
            <a:solidFill>
              <a:srgbClr val="C9D5E2"/>
            </a:solidFill>
            <a:prstDash val="solid"/>
          </a:ln>
          <a:effectLst>
            <a:outerShdw sx="100000" sy="100000" kx="0" ky="0" algn="bl" rotWithShape="0" blurRad="12700" dist="6350" dir="270000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841248" y="1847088"/>
            <a:ext cx="2066544" cy="347472"/>
          </a:xfrm>
          <a:prstGeom prst="roundRect">
            <a:avLst>
              <a:gd name="adj" fmla="val 13158"/>
            </a:avLst>
          </a:prstGeom>
          <a:solidFill>
            <a:srgbClr val="EAF1F7"/>
          </a:solidFill>
          <a:ln w="12700">
            <a:solidFill>
              <a:srgbClr val="EAF1F7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932688" y="1901952"/>
            <a:ext cx="1883664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8344A"/>
                </a:solidFill>
              </a:rPr>
              <a:t>Site A / exchange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932688" y="2286000"/>
            <a:ext cx="1883664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2B2B2B"/>
                </a:solidFill>
              </a:rPr>
              <a:t>Event source or trading venue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3291840" y="1828800"/>
            <a:ext cx="2103120" cy="1097280"/>
          </a:xfrm>
          <a:prstGeom prst="roundRect">
            <a:avLst>
              <a:gd name="adj" fmla="val 5833"/>
            </a:avLst>
          </a:prstGeom>
          <a:solidFill>
            <a:srgbClr val="F7FAFC"/>
          </a:solidFill>
          <a:ln w="12700">
            <a:solidFill>
              <a:srgbClr val="C9D5E2"/>
            </a:solidFill>
            <a:prstDash val="solid"/>
          </a:ln>
          <a:effectLst>
            <a:outerShdw sx="100000" sy="100000" kx="0" ky="0" algn="bl" rotWithShape="0" blurRad="12700" dist="6350" dir="270000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310128" y="1847088"/>
            <a:ext cx="2066544" cy="347472"/>
          </a:xfrm>
          <a:prstGeom prst="roundRect">
            <a:avLst>
              <a:gd name="adj" fmla="val 13158"/>
            </a:avLst>
          </a:prstGeom>
          <a:solidFill>
            <a:srgbClr val="EAF1F7"/>
          </a:solidFill>
          <a:ln w="12700">
            <a:solidFill>
              <a:srgbClr val="EAF1F7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401568" y="1901952"/>
            <a:ext cx="1883664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8344A"/>
                </a:solidFill>
              </a:rPr>
              <a:t>Metro / carrier path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401568" y="2286000"/>
            <a:ext cx="1883664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2B2B2B"/>
                </a:solidFill>
              </a:rPr>
              <a:t>Physical route, equipment and timing domain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5760720" y="1828800"/>
            <a:ext cx="2103120" cy="1097280"/>
          </a:xfrm>
          <a:prstGeom prst="roundRect">
            <a:avLst>
              <a:gd name="adj" fmla="val 5833"/>
            </a:avLst>
          </a:prstGeom>
          <a:solidFill>
            <a:srgbClr val="F7FAFC"/>
          </a:solidFill>
          <a:ln w="12700">
            <a:solidFill>
              <a:srgbClr val="C9D5E2"/>
            </a:solidFill>
            <a:prstDash val="solid"/>
          </a:ln>
          <a:effectLst>
            <a:outerShdw sx="100000" sy="100000" kx="0" ky="0" algn="bl" rotWithShape="0" blurRad="12700" dist="6350" dir="2700000">
              <a:srgbClr val="000000">
                <a:alpha val="10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5779008" y="1847088"/>
            <a:ext cx="2066544" cy="347472"/>
          </a:xfrm>
          <a:prstGeom prst="roundRect">
            <a:avLst>
              <a:gd name="adj" fmla="val 13158"/>
            </a:avLst>
          </a:prstGeom>
          <a:solidFill>
            <a:srgbClr val="EAF1F7"/>
          </a:solidFill>
          <a:ln w="12700">
            <a:solidFill>
              <a:srgbClr val="EAF1F7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870448" y="1901952"/>
            <a:ext cx="1883664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8344A"/>
                </a:solidFill>
              </a:rPr>
              <a:t>Core system site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5870448" y="2286000"/>
            <a:ext cx="1883664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2B2B2B"/>
                </a:solidFill>
              </a:rPr>
              <a:t>Decision or routing logic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8229600" y="1828800"/>
            <a:ext cx="2103120" cy="1097280"/>
          </a:xfrm>
          <a:prstGeom prst="roundRect">
            <a:avLst>
              <a:gd name="adj" fmla="val 5833"/>
            </a:avLst>
          </a:prstGeom>
          <a:solidFill>
            <a:srgbClr val="F7FAFC"/>
          </a:solidFill>
          <a:ln w="12700">
            <a:solidFill>
              <a:srgbClr val="C9D5E2"/>
            </a:solidFill>
            <a:prstDash val="solid"/>
          </a:ln>
          <a:effectLst>
            <a:outerShdw sx="100000" sy="100000" kx="0" ky="0" algn="bl" rotWithShape="0" blurRad="12700" dist="6350" dir="2700000">
              <a:srgbClr val="000000">
                <a:alpha val="10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8247888" y="1847088"/>
            <a:ext cx="2066544" cy="347472"/>
          </a:xfrm>
          <a:prstGeom prst="roundRect">
            <a:avLst>
              <a:gd name="adj" fmla="val 13158"/>
            </a:avLst>
          </a:prstGeom>
          <a:solidFill>
            <a:srgbClr val="EAF1F7"/>
          </a:solidFill>
          <a:ln w="12700">
            <a:solidFill>
              <a:srgbClr val="EAF1F7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339328" y="1901952"/>
            <a:ext cx="1883664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8344A"/>
                </a:solidFill>
              </a:rPr>
              <a:t>Downstream venue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8339328" y="2286000"/>
            <a:ext cx="1883664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2B2B2B"/>
                </a:solidFill>
              </a:rPr>
              <a:t>Destination or hedging endpoint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2743200" y="2212848"/>
            <a:ext cx="411480" cy="256032"/>
          </a:xfrm>
          <a:prstGeom prst="chevron">
            <a:avLst/>
          </a:prstGeom>
          <a:solidFill>
            <a:srgbClr val="D9E8F5"/>
          </a:solidFill>
          <a:ln w="12700">
            <a:solidFill>
              <a:srgbClr val="B7CCE3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5212080" y="2212848"/>
            <a:ext cx="411480" cy="256032"/>
          </a:xfrm>
          <a:prstGeom prst="chevron">
            <a:avLst/>
          </a:prstGeom>
          <a:solidFill>
            <a:srgbClr val="D9E8F5"/>
          </a:solidFill>
          <a:ln w="12700">
            <a:solidFill>
              <a:srgbClr val="B7CCE3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7680960" y="2212848"/>
            <a:ext cx="411480" cy="256032"/>
          </a:xfrm>
          <a:prstGeom prst="chevron">
            <a:avLst/>
          </a:prstGeom>
          <a:solidFill>
            <a:srgbClr val="D9E8F5"/>
          </a:solidFill>
          <a:ln w="12700">
            <a:solidFill>
              <a:srgbClr val="B7CCE3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914400" y="3840480"/>
            <a:ext cx="4846320" cy="1645920"/>
          </a:xfrm>
          <a:prstGeom prst="roundRect">
            <a:avLst>
              <a:gd name="adj" fmla="val 3889"/>
            </a:avLst>
          </a:prstGeom>
          <a:solidFill>
            <a:srgbClr val="F7FAFC"/>
          </a:solidFill>
          <a:ln w="12700">
            <a:solidFill>
              <a:srgbClr val="C9D5E2"/>
            </a:solidFill>
            <a:prstDash val="solid"/>
          </a:ln>
          <a:effectLst>
            <a:outerShdw sx="100000" sy="100000" kx="0" ky="0" algn="bl" rotWithShape="0" blurRad="12700" dist="6350" dir="2700000">
              <a:srgbClr val="000000">
                <a:alpha val="10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932688" y="3858768"/>
            <a:ext cx="4809744" cy="347472"/>
          </a:xfrm>
          <a:prstGeom prst="roundRect">
            <a:avLst>
              <a:gd name="adj" fmla="val 13158"/>
            </a:avLst>
          </a:prstGeom>
          <a:solidFill>
            <a:srgbClr val="EAF1F7"/>
          </a:solidFill>
          <a:ln w="12700">
            <a:solidFill>
              <a:srgbClr val="EAF1F7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1024128" y="3913632"/>
            <a:ext cx="4626864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8344A"/>
                </a:solidFill>
              </a:rPr>
              <a:t>Why it matters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1024128" y="4297680"/>
            <a:ext cx="4626864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2B2B2B"/>
                </a:solidFill>
              </a:rPr>
              <a:t>Distance, route shape, timing accuracy, failover design and provider quality all affect real behaviour. Even if the application code is unchanged, a network change can alter latency or resilience.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6126480" y="3840480"/>
            <a:ext cx="4846320" cy="1645920"/>
          </a:xfrm>
          <a:prstGeom prst="roundRect">
            <a:avLst>
              <a:gd name="adj" fmla="val 3889"/>
            </a:avLst>
          </a:prstGeom>
          <a:solidFill>
            <a:srgbClr val="F7FAFC"/>
          </a:solidFill>
          <a:ln w="12700">
            <a:solidFill>
              <a:srgbClr val="C9D5E2"/>
            </a:solidFill>
            <a:prstDash val="solid"/>
          </a:ln>
          <a:effectLst>
            <a:outerShdw sx="100000" sy="100000" kx="0" ky="0" algn="bl" rotWithShape="0" blurRad="12700" dist="6350" dir="2700000">
              <a:srgbClr val="000000">
                <a:alpha val="10000"/>
              </a:srgbClr>
            </a:outerShdw>
          </a:effectLst>
        </p:spPr>
      </p:sp>
      <p:sp>
        <p:nvSpPr>
          <p:cNvPr id="29" name="Shape 27"/>
          <p:cNvSpPr/>
          <p:nvPr/>
        </p:nvSpPr>
        <p:spPr>
          <a:xfrm>
            <a:off x="6144768" y="3858768"/>
            <a:ext cx="4809744" cy="347472"/>
          </a:xfrm>
          <a:prstGeom prst="roundRect">
            <a:avLst>
              <a:gd name="adj" fmla="val 13158"/>
            </a:avLst>
          </a:prstGeom>
          <a:solidFill>
            <a:srgbClr val="EAF1F7"/>
          </a:solidFill>
          <a:ln w="12700">
            <a:solidFill>
              <a:srgbClr val="EAF1F7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6236208" y="3913632"/>
            <a:ext cx="4626864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8344A"/>
                </a:solidFill>
              </a:rPr>
              <a:t>PM checklist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6236208" y="4297680"/>
            <a:ext cx="4626864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2B2B2B"/>
                </a:solidFill>
              </a:rPr>
              <a:t>What are the endpoints?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2B2B2B"/>
                </a:solidFill>
              </a:rPr>
              <a:t>What are the primary and failover paths?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2B2B2B"/>
                </a:solidFill>
              </a:rPr>
              <a:t>Who owns timing and measurement?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2B2B2B"/>
                </a:solidFill>
              </a:rPr>
              <a:t>Which vendors or carriers are critical?</a:t>
            </a:r>
            <a:endParaRPr lang="en-US" sz="1050" dirty="0"/>
          </a:p>
        </p:txBody>
      </p:sp>
      <p:sp>
        <p:nvSpPr>
          <p:cNvPr id="32" name="Text 30"/>
          <p:cNvSpPr/>
          <p:nvPr/>
        </p:nvSpPr>
        <p:spPr>
          <a:xfrm>
            <a:off x="502920" y="6446520"/>
            <a:ext cx="3657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7A7A7A"/>
                </a:solidFill>
              </a:rPr>
              <a:t>Software PM support pack  |  Architecture visual 8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OpenAI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 Architecture Visual Pack</dc:title>
  <dc:subject>Software Architecture Visual Pack</dc:subject>
  <dc:creator>OpenAI</dc:creator>
  <cp:lastModifiedBy>OpenAI</cp:lastModifiedBy>
  <cp:revision>1</cp:revision>
  <dcterms:created xsi:type="dcterms:W3CDTF">2026-03-31T02:29:04Z</dcterms:created>
  <dcterms:modified xsi:type="dcterms:W3CDTF">2026-03-31T02:29:04Z</dcterms:modified>
</cp:coreProperties>
</file>